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90" r:id="rId2"/>
    <p:sldId id="289" r:id="rId3"/>
    <p:sldId id="259" r:id="rId4"/>
    <p:sldId id="261" r:id="rId5"/>
    <p:sldId id="263" r:id="rId6"/>
    <p:sldId id="273" r:id="rId7"/>
    <p:sldId id="272" r:id="rId8"/>
    <p:sldId id="264" r:id="rId9"/>
    <p:sldId id="286" r:id="rId10"/>
    <p:sldId id="287" r:id="rId11"/>
    <p:sldId id="288" r:id="rId12"/>
    <p:sldId id="292" r:id="rId13"/>
    <p:sldId id="293" r:id="rId14"/>
    <p:sldId id="275" r:id="rId15"/>
    <p:sldId id="270" r:id="rId16"/>
    <p:sldId id="268" r:id="rId17"/>
    <p:sldId id="278" r:id="rId18"/>
    <p:sldId id="271" r:id="rId19"/>
    <p:sldId id="279" r:id="rId20"/>
    <p:sldId id="277" r:id="rId21"/>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userDrawn="1">
          <p15:clr>
            <a:srgbClr val="A4A3A4"/>
          </p15:clr>
        </p15:guide>
        <p15:guide id="2" pos="2168" userDrawn="1">
          <p15:clr>
            <a:srgbClr val="A4A3A4"/>
          </p15:clr>
        </p15:guide>
        <p15:guide id="3" orient="horz"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Britzmann" initials="j" lastIdx="2" clrIdx="0">
    <p:extLst>
      <p:ext uri="{19B8F6BF-5375-455C-9EA6-DF929625EA0E}">
        <p15:presenceInfo xmlns:p15="http://schemas.microsoft.com/office/powerpoint/2012/main" userId="jBritz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35" autoAdjust="0"/>
  </p:normalViewPr>
  <p:slideViewPr>
    <p:cSldViewPr snapToGrid="0" snapToObjects="1">
      <p:cViewPr varScale="1">
        <p:scale>
          <a:sx n="72" d="100"/>
          <a:sy n="72" d="100"/>
        </p:scale>
        <p:origin x="14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2816" y="-120"/>
      </p:cViewPr>
      <p:guideLst>
        <p:guide orient="horz" pos="2905"/>
        <p:guide pos="2168"/>
        <p:guide orient="horz"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4"/>
            <a:ext cx="2982119" cy="464820"/>
          </a:xfrm>
          <a:prstGeom prst="rect">
            <a:avLst/>
          </a:prstGeom>
        </p:spPr>
        <p:txBody>
          <a:bodyPr vert="horz" lIns="92742" tIns="46371" rIns="92742" bIns="46371" rtlCol="0"/>
          <a:lstStyle>
            <a:lvl1pPr algn="l">
              <a:defRPr sz="1200"/>
            </a:lvl1pPr>
          </a:lstStyle>
          <a:p>
            <a:endParaRPr lang="en-US"/>
          </a:p>
        </p:txBody>
      </p:sp>
      <p:sp>
        <p:nvSpPr>
          <p:cNvPr id="3" name="Date Placeholder 2"/>
          <p:cNvSpPr>
            <a:spLocks noGrp="1"/>
          </p:cNvSpPr>
          <p:nvPr>
            <p:ph type="dt" idx="1"/>
          </p:nvPr>
        </p:nvSpPr>
        <p:spPr>
          <a:xfrm>
            <a:off x="3898111" y="4"/>
            <a:ext cx="2982119" cy="464820"/>
          </a:xfrm>
          <a:prstGeom prst="rect">
            <a:avLst/>
          </a:prstGeom>
        </p:spPr>
        <p:txBody>
          <a:bodyPr vert="horz" lIns="92742" tIns="46371" rIns="92742" bIns="46371" rtlCol="0"/>
          <a:lstStyle>
            <a:lvl1pPr algn="r">
              <a:defRPr sz="1200"/>
            </a:lvl1pPr>
          </a:lstStyle>
          <a:p>
            <a:fld id="{569D09FF-246F-514F-B555-7C723158F1BC}" type="datetimeFigureOut">
              <a:rPr lang="en-US" smtClean="0"/>
              <a:pPr/>
              <a:t>8/19/2022</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742" tIns="46371" rIns="92742" bIns="46371" rtlCol="0" anchor="ctr"/>
          <a:lstStyle/>
          <a:p>
            <a:endParaRPr lang="en-US"/>
          </a:p>
        </p:txBody>
      </p:sp>
      <p:sp>
        <p:nvSpPr>
          <p:cNvPr id="5" name="Notes Placeholder 4"/>
          <p:cNvSpPr>
            <a:spLocks noGrp="1"/>
          </p:cNvSpPr>
          <p:nvPr>
            <p:ph type="body" sz="quarter" idx="3"/>
          </p:nvPr>
        </p:nvSpPr>
        <p:spPr>
          <a:xfrm>
            <a:off x="688182" y="4415795"/>
            <a:ext cx="5505450" cy="4183380"/>
          </a:xfrm>
          <a:prstGeom prst="rect">
            <a:avLst/>
          </a:prstGeom>
        </p:spPr>
        <p:txBody>
          <a:bodyPr vert="horz" lIns="92742" tIns="46371" rIns="92742" bIns="463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829970"/>
            <a:ext cx="2982119" cy="464820"/>
          </a:xfrm>
          <a:prstGeom prst="rect">
            <a:avLst/>
          </a:prstGeom>
        </p:spPr>
        <p:txBody>
          <a:bodyPr vert="horz" lIns="92742" tIns="46371" rIns="92742" bIns="46371" rtlCol="0" anchor="b"/>
          <a:lstStyle>
            <a:lvl1pPr algn="l">
              <a:defRPr sz="1200"/>
            </a:lvl1pPr>
          </a:lstStyle>
          <a:p>
            <a:endParaRPr lang="en-US"/>
          </a:p>
        </p:txBody>
      </p:sp>
      <p:sp>
        <p:nvSpPr>
          <p:cNvPr id="7" name="Slide Number Placeholder 6"/>
          <p:cNvSpPr>
            <a:spLocks noGrp="1"/>
          </p:cNvSpPr>
          <p:nvPr>
            <p:ph type="sldNum" sz="quarter" idx="5"/>
          </p:nvPr>
        </p:nvSpPr>
        <p:spPr>
          <a:xfrm>
            <a:off x="3898111" y="8829970"/>
            <a:ext cx="2982119" cy="464820"/>
          </a:xfrm>
          <a:prstGeom prst="rect">
            <a:avLst/>
          </a:prstGeom>
        </p:spPr>
        <p:txBody>
          <a:bodyPr vert="horz" lIns="92742" tIns="46371" rIns="92742" bIns="46371" rtlCol="0" anchor="b"/>
          <a:lstStyle>
            <a:lvl1pPr algn="r">
              <a:defRPr sz="1200"/>
            </a:lvl1pPr>
          </a:lstStyle>
          <a:p>
            <a:fld id="{EDF6F3A0-2505-6E45-80B0-7BC5702B81EB}" type="slidenum">
              <a:rPr lang="en-US" smtClean="0"/>
              <a:pPr/>
              <a:t>‹#›</a:t>
            </a:fld>
            <a:endParaRPr lang="en-US"/>
          </a:p>
        </p:txBody>
      </p:sp>
    </p:spTree>
    <p:extLst>
      <p:ext uri="{BB962C8B-B14F-4D97-AF65-F5344CB8AC3E}">
        <p14:creationId xmlns:p14="http://schemas.microsoft.com/office/powerpoint/2010/main" val="3272091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F6F3A0-2505-6E45-80B0-7BC5702B81EB}" type="slidenum">
              <a:rPr lang="en-US" smtClean="0"/>
              <a:pPr/>
              <a:t>17</a:t>
            </a:fld>
            <a:endParaRPr lang="en-US"/>
          </a:p>
        </p:txBody>
      </p:sp>
    </p:spTree>
    <p:extLst>
      <p:ext uri="{BB962C8B-B14F-4D97-AF65-F5344CB8AC3E}">
        <p14:creationId xmlns:p14="http://schemas.microsoft.com/office/powerpoint/2010/main" val="333803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4948"/>
            <a:ext cx="8535798" cy="574575"/>
          </a:xfrm>
        </p:spPr>
        <p:txBody>
          <a:bodyPr>
            <a:normAutofit/>
          </a:bodyPr>
          <a:lstStyle>
            <a:lvl1pPr algn="l">
              <a:defRPr sz="2400" u="none">
                <a:solidFill>
                  <a:schemeClr val="accent3">
                    <a:lumMod val="75000"/>
                  </a:schemeClr>
                </a:solidFill>
              </a:defRPr>
            </a:lvl1pPr>
          </a:lstStyle>
          <a:p>
            <a:r>
              <a:rPr lang="en-US" dirty="0"/>
              <a:t>Headline Goes Here</a:t>
            </a:r>
          </a:p>
        </p:txBody>
      </p:sp>
      <p:sp>
        <p:nvSpPr>
          <p:cNvPr id="3" name="Subtitle 2"/>
          <p:cNvSpPr>
            <a:spLocks noGrp="1"/>
          </p:cNvSpPr>
          <p:nvPr>
            <p:ph type="subTitle" idx="1"/>
          </p:nvPr>
        </p:nvSpPr>
        <p:spPr>
          <a:xfrm>
            <a:off x="457200" y="1026334"/>
            <a:ext cx="8535798" cy="656547"/>
          </a:xfrm>
        </p:spPr>
        <p:txBody>
          <a:bodyPr>
            <a:normAutofit/>
          </a:bodyPr>
          <a:lstStyle>
            <a:lvl1pPr marL="0" indent="0" algn="l">
              <a:buNone/>
              <a:defRPr sz="1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4C02035-65FC-3A41-87B5-44C82FEEFB4C}"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9398" y="-20648"/>
            <a:ext cx="2133600" cy="258111"/>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273748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solidFill>
                  <a:schemeClr val="accent3">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18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0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C02035-65FC-3A41-87B5-44C82FEEFB4C}"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2623" y="-90487"/>
            <a:ext cx="2133600" cy="365125"/>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410582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02035-65FC-3A41-87B5-44C82FEEFB4C}" type="datetimeFigureOut">
              <a:rPr lang="en-US" smtClean="0"/>
              <a:pPr/>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770023" y="-30972"/>
            <a:ext cx="2133600" cy="258111"/>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6799534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02035-65FC-3A41-87B5-44C82FEEFB4C}" type="datetimeFigureOut">
              <a:rPr lang="en-US" smtClean="0"/>
              <a:pPr/>
              <a:t>8/19/2022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C74E6-7789-224F-8E53-4230478478CE}" type="slidenum">
              <a:rPr lang="en-US" smtClean="0"/>
              <a:pPr/>
              <a:t>‹#›</a:t>
            </a:fld>
            <a:endParaRPr lang="en-US"/>
          </a:p>
        </p:txBody>
      </p:sp>
      <p:pic>
        <p:nvPicPr>
          <p:cNvPr id="9" name="Picture 8" descr="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9439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britzmann\Google Drive\MXSharedFiles\Britzmann\newmemberbrochur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7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50957"/>
            <a:ext cx="8229600" cy="5713727"/>
          </a:xfrm>
        </p:spPr>
        <p:txBody>
          <a:bodyPr wrap="square" numCol="2">
            <a:noAutofit/>
          </a:bodyPr>
          <a:lstStyle/>
          <a:p>
            <a:pPr marL="0" indent="0">
              <a:buNone/>
            </a:pPr>
            <a:endParaRPr lang="en-US" dirty="0"/>
          </a:p>
          <a:p>
            <a:pPr marL="0" indent="0">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Steve &amp; Ann Haupt</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Brad &amp; Sue Stevens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spcBef>
                <a:spcPts val="232"/>
              </a:spcBef>
              <a:buNone/>
            </a:pPr>
            <a:endParaRPr lang="en-US" dirty="0"/>
          </a:p>
          <a:p>
            <a:pPr marL="0" indent="0" algn="ctr">
              <a:spcBef>
                <a:spcPts val="232"/>
              </a:spcBef>
              <a:buNone/>
            </a:pPr>
            <a:r>
              <a:rPr lang="en-US" dirty="0"/>
              <a:t>									</a:t>
            </a:r>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0"/>
              </a:spcBef>
              <a:buNone/>
            </a:pPr>
            <a:endParaRPr lang="en-US" sz="1000" dirty="0"/>
          </a:p>
          <a:p>
            <a:pPr marL="0" indent="0" algn="ctr">
              <a:spcBef>
                <a:spcPts val="0"/>
              </a:spcBef>
              <a:buNone/>
            </a:pPr>
            <a:endParaRPr lang="en-US" sz="400" dirty="0"/>
          </a:p>
          <a:p>
            <a:pPr marL="0" indent="0" algn="ctr">
              <a:spcBef>
                <a:spcPts val="0"/>
              </a:spcBef>
              <a:buNone/>
            </a:pPr>
            <a:r>
              <a:rPr lang="en-US" dirty="0"/>
              <a:t>Keaton &amp; Kathy Jones</a:t>
            </a:r>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1200"/>
              </a:spcBef>
              <a:buNone/>
            </a:pPr>
            <a:endParaRPr lang="en-US" dirty="0"/>
          </a:p>
          <a:p>
            <a:pPr marL="0" indent="0" algn="ctr">
              <a:spcBef>
                <a:spcPts val="1200"/>
              </a:spcBef>
              <a:buNone/>
            </a:pPr>
            <a:r>
              <a:rPr lang="en-US" dirty="0"/>
              <a:t>Steve &amp; Gwen Walker</a:t>
            </a:r>
          </a:p>
          <a:p>
            <a:pPr marL="0" indent="0" algn="ctr">
              <a:spcBef>
                <a:spcPts val="1200"/>
              </a:spcBef>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pic>
        <p:nvPicPr>
          <p:cNvPr id="2053" name="Picture 5" descr="C:\Users\Dolores\Dropbox\Mid-County Office\Pictures\J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93" y="1146045"/>
            <a:ext cx="3291840" cy="2194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382" y="6234545"/>
            <a:ext cx="771896" cy="369332"/>
          </a:xfrm>
          <a:prstGeom prst="rect">
            <a:avLst/>
          </a:prstGeom>
          <a:noFill/>
        </p:spPr>
        <p:txBody>
          <a:bodyPr wrap="square" rtlCol="0">
            <a:spAutoFit/>
          </a:bodyPr>
          <a:lstStyle/>
          <a:p>
            <a:r>
              <a:rPr lang="en-US" dirty="0"/>
              <a:t>p. 9</a:t>
            </a:r>
          </a:p>
        </p:txBody>
      </p:sp>
      <p:pic>
        <p:nvPicPr>
          <p:cNvPr id="11" name="Picture 4" descr="C:\Users\Dolores\Dropbox\Mid-County Office\Pictures\Haupt.JPG">
            <a:extLst>
              <a:ext uri="{FF2B5EF4-FFF2-40B4-BE49-F238E27FC236}">
                <a16:creationId xmlns:a16="http://schemas.microsoft.com/office/drawing/2014/main" id="{3F2F4D08-C7F9-4C55-B156-6BA446E4A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86" y="1146045"/>
            <a:ext cx="3291840" cy="2173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Dolores\Dropbox\Mid-County Office\Pictures\Stevens.JPG">
            <a:extLst>
              <a:ext uri="{FF2B5EF4-FFF2-40B4-BE49-F238E27FC236}">
                <a16:creationId xmlns:a16="http://schemas.microsoft.com/office/drawing/2014/main" id="{9FCB9B61-EB70-F40F-CAE9-097B5AD2A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86" y="3738761"/>
            <a:ext cx="32918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olores\Dropbox\Mid-County Office\Pictures\Walker.JPG">
            <a:extLst>
              <a:ext uri="{FF2B5EF4-FFF2-40B4-BE49-F238E27FC236}">
                <a16:creationId xmlns:a16="http://schemas.microsoft.com/office/drawing/2014/main" id="{C2223E15-74E4-6729-9DB2-4BF9F0F5E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593" y="3768930"/>
            <a:ext cx="329184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50957"/>
            <a:ext cx="8229600" cy="5713727"/>
          </a:xfrm>
        </p:spPr>
        <p:txBody>
          <a:bodyPr numCol="2">
            <a:noAutofit/>
          </a:bodyPr>
          <a:lstStyle/>
          <a:p>
            <a:pPr marL="0" indent="0">
              <a:buNone/>
            </a:pPr>
            <a:endParaRPr lang="en-US" sz="1400" dirty="0"/>
          </a:p>
          <a:p>
            <a:pPr marL="0" indent="0">
              <a:buNone/>
            </a:pPr>
            <a:endParaRPr lang="en-US" sz="600" dirty="0"/>
          </a:p>
          <a:p>
            <a:pPr marL="0" indent="0">
              <a:buNone/>
            </a:pPr>
            <a:endParaRPr lang="en-US" sz="14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tabLst>
                <a:tab pos="2855913" algn="l"/>
              </a:tabLst>
            </a:pPr>
            <a:r>
              <a:rPr lang="en-US" dirty="0"/>
              <a:t>  </a:t>
            </a:r>
          </a:p>
          <a:p>
            <a:pPr marL="0" indent="0" algn="ctr">
              <a:buNone/>
              <a:tabLst>
                <a:tab pos="2855913" algn="l"/>
              </a:tabLst>
            </a:pPr>
            <a:endParaRPr lang="en-US" dirty="0"/>
          </a:p>
          <a:p>
            <a:pPr marL="0" indent="0" algn="ctr" defTabSz="114300">
              <a:spcBef>
                <a:spcPts val="332"/>
              </a:spcBef>
              <a:buNone/>
              <a:tabLst>
                <a:tab pos="169863"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buNone/>
            </a:pPr>
            <a:endParaRPr lang="en-US" dirty="0"/>
          </a:p>
        </p:txBody>
      </p:sp>
      <p:pic>
        <p:nvPicPr>
          <p:cNvPr id="3077" name="Picture 5" descr="C:\Users\Dolores\Dropbox\Mid-County Office\Pictures\Wes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401" b="-106"/>
          <a:stretch/>
        </p:blipFill>
        <p:spPr bwMode="auto">
          <a:xfrm>
            <a:off x="4998597" y="1232159"/>
            <a:ext cx="3291840" cy="1924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 y="6234545"/>
            <a:ext cx="754083" cy="369332"/>
          </a:xfrm>
          <a:prstGeom prst="rect">
            <a:avLst/>
          </a:prstGeom>
          <a:noFill/>
        </p:spPr>
        <p:txBody>
          <a:bodyPr wrap="square" rtlCol="0">
            <a:spAutoFit/>
          </a:bodyPr>
          <a:lstStyle/>
          <a:p>
            <a:r>
              <a:rPr lang="en-US" dirty="0"/>
              <a:t>p. 10</a:t>
            </a:r>
          </a:p>
        </p:txBody>
      </p:sp>
      <p:pic>
        <p:nvPicPr>
          <p:cNvPr id="11" name="Picture 10">
            <a:extLst>
              <a:ext uri="{FF2B5EF4-FFF2-40B4-BE49-F238E27FC236}">
                <a16:creationId xmlns:a16="http://schemas.microsoft.com/office/drawing/2014/main" id="{C31AA07E-99A7-4178-A170-A3E39A90D329}"/>
              </a:ext>
            </a:extLst>
          </p:cNvPr>
          <p:cNvPicPr>
            <a:picLocks noChangeAspect="1"/>
          </p:cNvPicPr>
          <p:nvPr/>
        </p:nvPicPr>
        <p:blipFill rotWithShape="1">
          <a:blip r:embed="rId3"/>
          <a:srcRect l="149" t="16385" r="10276" b="28186"/>
          <a:stretch/>
        </p:blipFill>
        <p:spPr>
          <a:xfrm>
            <a:off x="1211282" y="956933"/>
            <a:ext cx="2666426" cy="2199982"/>
          </a:xfrm>
          <a:prstGeom prst="rect">
            <a:avLst/>
          </a:prstGeom>
        </p:spPr>
      </p:pic>
      <p:sp>
        <p:nvSpPr>
          <p:cNvPr id="9" name="TextBox 8">
            <a:extLst>
              <a:ext uri="{FF2B5EF4-FFF2-40B4-BE49-F238E27FC236}">
                <a16:creationId xmlns:a16="http://schemas.microsoft.com/office/drawing/2014/main" id="{7AA501A6-6639-4D5E-B52B-CA36130B82A2}"/>
              </a:ext>
            </a:extLst>
          </p:cNvPr>
          <p:cNvSpPr txBox="1"/>
          <p:nvPr/>
        </p:nvSpPr>
        <p:spPr>
          <a:xfrm>
            <a:off x="1142271" y="3387163"/>
            <a:ext cx="2666426" cy="369332"/>
          </a:xfrm>
          <a:prstGeom prst="rect">
            <a:avLst/>
          </a:prstGeom>
          <a:noFill/>
        </p:spPr>
        <p:txBody>
          <a:bodyPr wrap="square">
            <a:spAutoFit/>
          </a:bodyPr>
          <a:lstStyle/>
          <a:p>
            <a:pPr marL="0" indent="0" algn="ctr">
              <a:buNone/>
            </a:pPr>
            <a:r>
              <a:rPr lang="en-US" dirty="0"/>
              <a:t>Dave &amp; Amy </a:t>
            </a:r>
            <a:r>
              <a:rPr lang="en-US" dirty="0" err="1"/>
              <a:t>Weiler</a:t>
            </a:r>
            <a:endParaRPr lang="en-US" dirty="0"/>
          </a:p>
        </p:txBody>
      </p:sp>
      <p:sp>
        <p:nvSpPr>
          <p:cNvPr id="14" name="Rectangle 13">
            <a:extLst>
              <a:ext uri="{FF2B5EF4-FFF2-40B4-BE49-F238E27FC236}">
                <a16:creationId xmlns:a16="http://schemas.microsoft.com/office/drawing/2014/main" id="{1263AB7D-AA96-4CEE-A6A7-1014D197F7DC}"/>
              </a:ext>
            </a:extLst>
          </p:cNvPr>
          <p:cNvSpPr/>
          <p:nvPr/>
        </p:nvSpPr>
        <p:spPr>
          <a:xfrm>
            <a:off x="5659696" y="3387163"/>
            <a:ext cx="1969642" cy="369332"/>
          </a:xfrm>
          <a:prstGeom prst="rect">
            <a:avLst/>
          </a:prstGeom>
        </p:spPr>
        <p:txBody>
          <a:bodyPr wrap="none">
            <a:spAutoFit/>
          </a:bodyPr>
          <a:lstStyle/>
          <a:p>
            <a:pPr algn="ctr">
              <a:spcBef>
                <a:spcPts val="232"/>
              </a:spcBef>
            </a:pPr>
            <a:r>
              <a:rPr lang="en-US" dirty="0"/>
              <a:t>Louis &amp; Joyce West</a:t>
            </a:r>
          </a:p>
        </p:txBody>
      </p:sp>
    </p:spTree>
    <p:extLst>
      <p:ext uri="{BB962C8B-B14F-4D97-AF65-F5344CB8AC3E}">
        <p14:creationId xmlns:p14="http://schemas.microsoft.com/office/powerpoint/2010/main" val="377615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383"/>
          </a:xfrm>
        </p:spPr>
        <p:txBody>
          <a:bodyPr>
            <a:normAutofit/>
          </a:bodyPr>
          <a:lstStyle/>
          <a:p>
            <a:pPr algn="r"/>
            <a:r>
              <a:rPr lang="en-US" dirty="0"/>
              <a:t>McKnight Crossings Ministry Staff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084" y="3199350"/>
            <a:ext cx="1351676" cy="9011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861" y="4428424"/>
            <a:ext cx="1533350" cy="10222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84" y="1734074"/>
            <a:ext cx="1447626" cy="96508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413" y="417700"/>
            <a:ext cx="1464347" cy="1098260"/>
          </a:xfrm>
          <a:prstGeom prst="rect">
            <a:avLst/>
          </a:prstGeom>
        </p:spPr>
      </p:pic>
      <p:sp>
        <p:nvSpPr>
          <p:cNvPr id="5" name="TextBox 4"/>
          <p:cNvSpPr txBox="1"/>
          <p:nvPr/>
        </p:nvSpPr>
        <p:spPr>
          <a:xfrm>
            <a:off x="106878" y="6365174"/>
            <a:ext cx="866899" cy="369332"/>
          </a:xfrm>
          <a:prstGeom prst="rect">
            <a:avLst/>
          </a:prstGeom>
          <a:noFill/>
        </p:spPr>
        <p:txBody>
          <a:bodyPr wrap="square" rtlCol="0">
            <a:spAutoFit/>
          </a:bodyPr>
          <a:lstStyle/>
          <a:p>
            <a:r>
              <a:rPr lang="en-US" dirty="0"/>
              <a:t>p. 11</a:t>
            </a:r>
          </a:p>
        </p:txBody>
      </p:sp>
      <p:sp>
        <p:nvSpPr>
          <p:cNvPr id="11" name="TextBox 10">
            <a:extLst>
              <a:ext uri="{FF2B5EF4-FFF2-40B4-BE49-F238E27FC236}">
                <a16:creationId xmlns:a16="http://schemas.microsoft.com/office/drawing/2014/main" id="{9D283FCB-1F25-4FC1-B70A-8C0617EEF40F}"/>
              </a:ext>
            </a:extLst>
          </p:cNvPr>
          <p:cNvSpPr txBox="1"/>
          <p:nvPr/>
        </p:nvSpPr>
        <p:spPr>
          <a:xfrm>
            <a:off x="538704" y="3078279"/>
            <a:ext cx="3679612" cy="369332"/>
          </a:xfrm>
          <a:prstGeom prst="rect">
            <a:avLst/>
          </a:prstGeom>
          <a:noFill/>
        </p:spPr>
        <p:txBody>
          <a:bodyPr wrap="square" rtlCol="0">
            <a:spAutoFit/>
          </a:bodyPr>
          <a:lstStyle/>
          <a:p>
            <a:pPr algn="ctr"/>
            <a:r>
              <a:rPr lang="en-US" dirty="0"/>
              <a:t>Jeff </a:t>
            </a:r>
            <a:r>
              <a:rPr lang="en-US" dirty="0" err="1"/>
              <a:t>Kryder</a:t>
            </a:r>
            <a:r>
              <a:rPr lang="en-US" dirty="0"/>
              <a:t> – Senior Minister</a:t>
            </a:r>
          </a:p>
        </p:txBody>
      </p:sp>
      <p:sp>
        <p:nvSpPr>
          <p:cNvPr id="13" name="TextBox 12">
            <a:extLst>
              <a:ext uri="{FF2B5EF4-FFF2-40B4-BE49-F238E27FC236}">
                <a16:creationId xmlns:a16="http://schemas.microsoft.com/office/drawing/2014/main" id="{6AEF7D07-0F7F-4294-9E60-A399313DEEF5}"/>
              </a:ext>
            </a:extLst>
          </p:cNvPr>
          <p:cNvSpPr txBox="1"/>
          <p:nvPr/>
        </p:nvSpPr>
        <p:spPr>
          <a:xfrm>
            <a:off x="609256" y="5718443"/>
            <a:ext cx="3615200" cy="923330"/>
          </a:xfrm>
          <a:prstGeom prst="rect">
            <a:avLst/>
          </a:prstGeom>
          <a:noFill/>
        </p:spPr>
        <p:txBody>
          <a:bodyPr wrap="square" rtlCol="0">
            <a:spAutoFit/>
          </a:bodyPr>
          <a:lstStyle/>
          <a:p>
            <a:pPr algn="ctr"/>
            <a:r>
              <a:rPr lang="en-US" dirty="0"/>
              <a:t>Jeremiah Haywood–             </a:t>
            </a:r>
          </a:p>
          <a:p>
            <a:pPr algn="ctr"/>
            <a:r>
              <a:rPr lang="en-US" dirty="0"/>
              <a:t> Children’s Minister</a:t>
            </a:r>
          </a:p>
          <a:p>
            <a:pPr algn="ctr"/>
            <a:endParaRPr lang="en-US" dirty="0"/>
          </a:p>
        </p:txBody>
      </p:sp>
      <p:sp>
        <p:nvSpPr>
          <p:cNvPr id="14" name="TextBox 13">
            <a:extLst>
              <a:ext uri="{FF2B5EF4-FFF2-40B4-BE49-F238E27FC236}">
                <a16:creationId xmlns:a16="http://schemas.microsoft.com/office/drawing/2014/main" id="{A15C910A-B976-4538-A06F-B6D82F3C9E03}"/>
              </a:ext>
            </a:extLst>
          </p:cNvPr>
          <p:cNvSpPr txBox="1"/>
          <p:nvPr/>
        </p:nvSpPr>
        <p:spPr>
          <a:xfrm>
            <a:off x="4672985" y="4434038"/>
            <a:ext cx="3365259" cy="646331"/>
          </a:xfrm>
          <a:prstGeom prst="rect">
            <a:avLst/>
          </a:prstGeom>
          <a:noFill/>
        </p:spPr>
        <p:txBody>
          <a:bodyPr wrap="square" rtlCol="0">
            <a:spAutoFit/>
          </a:bodyPr>
          <a:lstStyle/>
          <a:p>
            <a:pPr algn="ctr"/>
            <a:r>
              <a:rPr lang="en-US" dirty="0"/>
              <a:t>Jeremy Picker</a:t>
            </a:r>
          </a:p>
          <a:p>
            <a:pPr algn="ctr"/>
            <a:r>
              <a:rPr lang="en-US" dirty="0"/>
              <a:t> Next Gen Worship</a:t>
            </a:r>
          </a:p>
        </p:txBody>
      </p:sp>
      <p:pic>
        <p:nvPicPr>
          <p:cNvPr id="9" name="Picture 8" descr="A person wearing glasses&#10;&#10;Description automatically generated with medium confidence">
            <a:extLst>
              <a:ext uri="{FF2B5EF4-FFF2-40B4-BE49-F238E27FC236}">
                <a16:creationId xmlns:a16="http://schemas.microsoft.com/office/drawing/2014/main" id="{589CC4AE-39D0-FFEB-B83A-F683F951F6C4}"/>
              </a:ext>
            </a:extLst>
          </p:cNvPr>
          <p:cNvPicPr>
            <a:picLocks noChangeAspect="1"/>
          </p:cNvPicPr>
          <p:nvPr/>
        </p:nvPicPr>
        <p:blipFill>
          <a:blip r:embed="rId6"/>
          <a:stretch>
            <a:fillRect/>
          </a:stretch>
        </p:blipFill>
        <p:spPr>
          <a:xfrm>
            <a:off x="872975" y="823865"/>
            <a:ext cx="3087762" cy="2237997"/>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22ACD84E-EB61-F05D-7F15-D6AA7556C3E8}"/>
              </a:ext>
            </a:extLst>
          </p:cNvPr>
          <p:cNvPicPr>
            <a:picLocks noChangeAspect="1"/>
          </p:cNvPicPr>
          <p:nvPr/>
        </p:nvPicPr>
        <p:blipFill>
          <a:blip r:embed="rId7"/>
          <a:stretch>
            <a:fillRect/>
          </a:stretch>
        </p:blipFill>
        <p:spPr>
          <a:xfrm>
            <a:off x="5119572" y="1445559"/>
            <a:ext cx="2834640" cy="2834640"/>
          </a:xfrm>
          <a:prstGeom prst="rect">
            <a:avLst/>
          </a:prstGeom>
        </p:spPr>
      </p:pic>
      <p:pic>
        <p:nvPicPr>
          <p:cNvPr id="18" name="Picture 17" descr="A person wearing glasses&#10;&#10;Description automatically generated with medium confidence">
            <a:extLst>
              <a:ext uri="{FF2B5EF4-FFF2-40B4-BE49-F238E27FC236}">
                <a16:creationId xmlns:a16="http://schemas.microsoft.com/office/drawing/2014/main" id="{7E1D26EC-172E-9E2A-3F7E-B3AA0DD2C622}"/>
              </a:ext>
            </a:extLst>
          </p:cNvPr>
          <p:cNvPicPr>
            <a:picLocks noChangeAspect="1"/>
          </p:cNvPicPr>
          <p:nvPr/>
        </p:nvPicPr>
        <p:blipFill>
          <a:blip r:embed="rId8"/>
          <a:stretch>
            <a:fillRect/>
          </a:stretch>
        </p:blipFill>
        <p:spPr>
          <a:xfrm>
            <a:off x="942931" y="3577187"/>
            <a:ext cx="3017806" cy="20116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9738"/>
          </a:xfrm>
        </p:spPr>
        <p:txBody>
          <a:bodyPr>
            <a:normAutofit/>
          </a:bodyPr>
          <a:lstStyle/>
          <a:p>
            <a:pPr algn="r"/>
            <a:r>
              <a:rPr lang="en-US" dirty="0"/>
              <a:t>McKnight Crossings Ministry Staff</a:t>
            </a:r>
          </a:p>
        </p:txBody>
      </p:sp>
      <p:sp>
        <p:nvSpPr>
          <p:cNvPr id="3" name="Content Placeholder 2"/>
          <p:cNvSpPr>
            <a:spLocks noGrp="1"/>
          </p:cNvSpPr>
          <p:nvPr>
            <p:ph idx="1"/>
          </p:nvPr>
        </p:nvSpPr>
        <p:spPr>
          <a:xfrm>
            <a:off x="4960594" y="4240533"/>
            <a:ext cx="3108721" cy="632559"/>
          </a:xfrm>
        </p:spPr>
        <p:txBody>
          <a:bodyPr numCol="1">
            <a:normAutofit lnSpcReduction="10000"/>
          </a:bodyPr>
          <a:lstStyle/>
          <a:p>
            <a:pPr marL="914400" lvl="3" indent="0" algn="ctr">
              <a:spcBef>
                <a:spcPts val="0"/>
              </a:spcBef>
              <a:buClr>
                <a:srgbClr val="000000"/>
              </a:buClr>
              <a:buNone/>
            </a:pPr>
            <a:r>
              <a:rPr lang="en-US" sz="1800" dirty="0">
                <a:solidFill>
                  <a:schemeClr val="tx1"/>
                </a:solidFill>
              </a:rPr>
              <a:t>Elizabeth McPherson</a:t>
            </a:r>
          </a:p>
          <a:p>
            <a:pPr marL="914400" lvl="3" indent="0" algn="ctr">
              <a:spcBef>
                <a:spcPts val="0"/>
              </a:spcBef>
              <a:buClr>
                <a:srgbClr val="000000"/>
              </a:buClr>
              <a:buNone/>
            </a:pPr>
            <a:r>
              <a:rPr lang="en-US" sz="1800" dirty="0">
                <a:solidFill>
                  <a:schemeClr val="tx1"/>
                </a:solidFill>
              </a:rPr>
              <a:t>Office Administrator</a:t>
            </a:r>
          </a:p>
          <a:p>
            <a:pPr marL="914400" lvl="3" indent="0" algn="ctr">
              <a:spcBef>
                <a:spcPts val="0"/>
              </a:spcBef>
              <a:buClr>
                <a:srgbClr val="000000"/>
              </a:buClr>
              <a:buNone/>
            </a:pPr>
            <a:endParaRPr lang="en-US" sz="1800" dirty="0">
              <a:solidFill>
                <a:schemeClr val="tx1"/>
              </a:solidFill>
            </a:endParaRPr>
          </a:p>
          <a:p>
            <a:pPr marL="0" indent="0">
              <a:buNone/>
            </a:pPr>
            <a:endParaRPr lang="en-US" sz="2200" dirty="0"/>
          </a:p>
          <a:p>
            <a:pPr marL="0" indent="0">
              <a:buNone/>
            </a:pPr>
            <a:endParaRPr lang="en-US" sz="2200" dirty="0"/>
          </a:p>
        </p:txBody>
      </p:sp>
      <p:sp>
        <p:nvSpPr>
          <p:cNvPr id="5" name="TextBox 4"/>
          <p:cNvSpPr txBox="1"/>
          <p:nvPr/>
        </p:nvSpPr>
        <p:spPr>
          <a:xfrm>
            <a:off x="332508" y="6283099"/>
            <a:ext cx="761999" cy="369332"/>
          </a:xfrm>
          <a:prstGeom prst="rect">
            <a:avLst/>
          </a:prstGeom>
          <a:noFill/>
        </p:spPr>
        <p:txBody>
          <a:bodyPr wrap="square" rtlCol="0">
            <a:spAutoFit/>
          </a:bodyPr>
          <a:lstStyle/>
          <a:p>
            <a:r>
              <a:rPr lang="en-US" dirty="0"/>
              <a:t>p. 12</a:t>
            </a:r>
          </a:p>
        </p:txBody>
      </p:sp>
      <p:pic>
        <p:nvPicPr>
          <p:cNvPr id="7" name="Picture 6" descr="A picture containing tree, outdoor, person, grass&#10;&#10;Description automatically generated">
            <a:extLst>
              <a:ext uri="{FF2B5EF4-FFF2-40B4-BE49-F238E27FC236}">
                <a16:creationId xmlns:a16="http://schemas.microsoft.com/office/drawing/2014/main" id="{E65D1D69-C7F1-0DDA-C60B-200146BEB550}"/>
              </a:ext>
            </a:extLst>
          </p:cNvPr>
          <p:cNvPicPr>
            <a:picLocks noChangeAspect="1"/>
          </p:cNvPicPr>
          <p:nvPr/>
        </p:nvPicPr>
        <p:blipFill>
          <a:blip r:embed="rId2"/>
          <a:stretch>
            <a:fillRect/>
          </a:stretch>
        </p:blipFill>
        <p:spPr>
          <a:xfrm>
            <a:off x="1170323" y="889728"/>
            <a:ext cx="3292188" cy="2194560"/>
          </a:xfrm>
          <a:prstGeom prst="rect">
            <a:avLst/>
          </a:prstGeom>
        </p:spPr>
      </p:pic>
      <p:sp>
        <p:nvSpPr>
          <p:cNvPr id="11" name="TextBox 10">
            <a:extLst>
              <a:ext uri="{FF2B5EF4-FFF2-40B4-BE49-F238E27FC236}">
                <a16:creationId xmlns:a16="http://schemas.microsoft.com/office/drawing/2014/main" id="{24E89C2A-4CDC-921F-A3FC-CC7A5C597072}"/>
              </a:ext>
            </a:extLst>
          </p:cNvPr>
          <p:cNvSpPr txBox="1"/>
          <p:nvPr/>
        </p:nvSpPr>
        <p:spPr>
          <a:xfrm>
            <a:off x="1094506" y="3104091"/>
            <a:ext cx="2864209" cy="646331"/>
          </a:xfrm>
          <a:prstGeom prst="rect">
            <a:avLst/>
          </a:prstGeom>
          <a:noFill/>
        </p:spPr>
        <p:txBody>
          <a:bodyPr wrap="square">
            <a:spAutoFit/>
          </a:bodyPr>
          <a:lstStyle/>
          <a:p>
            <a:pPr marL="914400" lvl="3" indent="0" algn="ctr">
              <a:spcBef>
                <a:spcPts val="0"/>
              </a:spcBef>
              <a:buClr>
                <a:srgbClr val="000000"/>
              </a:buClr>
              <a:buNone/>
            </a:pPr>
            <a:r>
              <a:rPr lang="en-US" sz="1800" dirty="0">
                <a:solidFill>
                  <a:schemeClr val="tx1"/>
                </a:solidFill>
              </a:rPr>
              <a:t>Jeannie Britzmann</a:t>
            </a:r>
          </a:p>
          <a:p>
            <a:pPr marL="914400" lvl="3" indent="0" algn="ctr">
              <a:spcBef>
                <a:spcPts val="0"/>
              </a:spcBef>
              <a:buClr>
                <a:srgbClr val="000000"/>
              </a:buClr>
              <a:buNone/>
            </a:pPr>
            <a:r>
              <a:rPr lang="en-US" sz="1800" dirty="0">
                <a:solidFill>
                  <a:schemeClr val="tx1"/>
                </a:solidFill>
              </a:rPr>
              <a:t>Associate Minister</a:t>
            </a:r>
          </a:p>
        </p:txBody>
      </p:sp>
      <p:pic>
        <p:nvPicPr>
          <p:cNvPr id="16" name="Picture 15" descr="A picture containing tree, outdoor, person&#10;&#10;Description automatically generated">
            <a:extLst>
              <a:ext uri="{FF2B5EF4-FFF2-40B4-BE49-F238E27FC236}">
                <a16:creationId xmlns:a16="http://schemas.microsoft.com/office/drawing/2014/main" id="{9EDFB040-040C-92D4-EA18-92AA414801C6}"/>
              </a:ext>
            </a:extLst>
          </p:cNvPr>
          <p:cNvPicPr>
            <a:picLocks noChangeAspect="1"/>
          </p:cNvPicPr>
          <p:nvPr/>
        </p:nvPicPr>
        <p:blipFill>
          <a:blip r:embed="rId3"/>
          <a:stretch>
            <a:fillRect/>
          </a:stretch>
        </p:blipFill>
        <p:spPr>
          <a:xfrm>
            <a:off x="5185286" y="1926454"/>
            <a:ext cx="3291840" cy="2194560"/>
          </a:xfrm>
          <a:prstGeom prst="rect">
            <a:avLst/>
          </a:prstGeom>
        </p:spPr>
      </p:pic>
      <p:pic>
        <p:nvPicPr>
          <p:cNvPr id="18" name="Picture 17" descr="A picture containing tree, outdoor, person, grass&#10;&#10;Description automatically generated">
            <a:extLst>
              <a:ext uri="{FF2B5EF4-FFF2-40B4-BE49-F238E27FC236}">
                <a16:creationId xmlns:a16="http://schemas.microsoft.com/office/drawing/2014/main" id="{1B3AEB4D-E9E2-D5D6-A35D-5C59C8C080F2}"/>
              </a:ext>
            </a:extLst>
          </p:cNvPr>
          <p:cNvPicPr>
            <a:picLocks noChangeAspect="1"/>
          </p:cNvPicPr>
          <p:nvPr/>
        </p:nvPicPr>
        <p:blipFill>
          <a:blip r:embed="rId4"/>
          <a:stretch>
            <a:fillRect/>
          </a:stretch>
        </p:blipFill>
        <p:spPr>
          <a:xfrm>
            <a:off x="1170323" y="3863410"/>
            <a:ext cx="3290868" cy="2194560"/>
          </a:xfrm>
          <a:prstGeom prst="rect">
            <a:avLst/>
          </a:prstGeom>
        </p:spPr>
      </p:pic>
      <p:sp>
        <p:nvSpPr>
          <p:cNvPr id="20" name="TextBox 19">
            <a:extLst>
              <a:ext uri="{FF2B5EF4-FFF2-40B4-BE49-F238E27FC236}">
                <a16:creationId xmlns:a16="http://schemas.microsoft.com/office/drawing/2014/main" id="{120541E4-76BE-C198-351F-0F0A8DC7AB55}"/>
              </a:ext>
            </a:extLst>
          </p:cNvPr>
          <p:cNvSpPr txBox="1"/>
          <p:nvPr/>
        </p:nvSpPr>
        <p:spPr>
          <a:xfrm>
            <a:off x="240610" y="6006100"/>
            <a:ext cx="4572000" cy="646331"/>
          </a:xfrm>
          <a:prstGeom prst="rect">
            <a:avLst/>
          </a:prstGeom>
          <a:noFill/>
        </p:spPr>
        <p:txBody>
          <a:bodyPr wrap="square">
            <a:spAutoFit/>
          </a:bodyPr>
          <a:lstStyle/>
          <a:p>
            <a:pPr marL="914400" lvl="3" indent="0" algn="ctr">
              <a:spcBef>
                <a:spcPts val="0"/>
              </a:spcBef>
              <a:buClr>
                <a:srgbClr val="000000"/>
              </a:buClr>
              <a:buNone/>
            </a:pPr>
            <a:r>
              <a:rPr lang="en-US" dirty="0"/>
              <a:t>Dolores Miller</a:t>
            </a:r>
            <a:endParaRPr lang="en-US" sz="1800" dirty="0">
              <a:solidFill>
                <a:schemeClr val="tx1"/>
              </a:solidFill>
            </a:endParaRPr>
          </a:p>
          <a:p>
            <a:pPr marL="914400" lvl="3" indent="0" algn="ctr">
              <a:spcBef>
                <a:spcPts val="0"/>
              </a:spcBef>
              <a:buClr>
                <a:srgbClr val="000000"/>
              </a:buClr>
              <a:buNone/>
            </a:pPr>
            <a:r>
              <a:rPr lang="en-US" dirty="0"/>
              <a:t>Secretary</a:t>
            </a:r>
            <a:endParaRPr lang="en-US" sz="18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1539629" y="244450"/>
            <a:ext cx="6064741" cy="1721289"/>
          </a:xfrm>
        </p:spPr>
        <p:txBody>
          <a:bodyPr lIns="0" tIns="0" rIns="0" bIns="0"/>
          <a:lstStyle/>
          <a:p>
            <a:pPr eaLnBrk="1"/>
            <a:r>
              <a:rPr lang="en-US" sz="3100" b="1" dirty="0"/>
              <a:t>Outreach Focus</a:t>
            </a:r>
            <a:br>
              <a:rPr lang="en-US" sz="3100" b="1" dirty="0"/>
            </a:br>
            <a:r>
              <a:rPr lang="en-US" sz="2800" dirty="0"/>
              <a:t>4 Crossings where we focus our welcome </a:t>
            </a:r>
            <a:endParaRPr lang="en-US" dirty="0"/>
          </a:p>
        </p:txBody>
      </p:sp>
      <p:pic>
        <p:nvPicPr>
          <p:cNvPr id="30723" name="Picture 2" descr="image-small.jpg"/>
          <p:cNvPicPr>
            <a:picLocks noChangeAspect="1"/>
          </p:cNvPicPr>
          <p:nvPr/>
        </p:nvPicPr>
        <p:blipFill>
          <a:blip r:embed="rId2"/>
          <a:srcRect l="45518" t="22458" r="29279" b="47186"/>
          <a:stretch>
            <a:fillRect/>
          </a:stretch>
        </p:blipFill>
        <p:spPr bwMode="auto">
          <a:xfrm>
            <a:off x="232172" y="857250"/>
            <a:ext cx="1566044" cy="1371824"/>
          </a:xfrm>
          <a:prstGeom prst="rect">
            <a:avLst/>
          </a:prstGeom>
          <a:noFill/>
          <a:ln w="12700">
            <a:noFill/>
            <a:miter lim="0"/>
            <a:headEnd/>
            <a:tailEnd/>
          </a:ln>
          <a:effectLst/>
        </p:spPr>
      </p:pic>
      <p:sp>
        <p:nvSpPr>
          <p:cNvPr id="30724" name="AutoShape 3"/>
          <p:cNvSpPr>
            <a:spLocks/>
          </p:cNvSpPr>
          <p:nvPr/>
        </p:nvSpPr>
        <p:spPr bwMode="auto">
          <a:xfrm>
            <a:off x="767953" y="1714500"/>
            <a:ext cx="7608094" cy="4929188"/>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0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0 w 21600"/>
              <a:gd name="T49" fmla="*/ 214748364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10800"/>
                </a:moveTo>
                <a:lnTo>
                  <a:pt x="3148" y="5940"/>
                </a:lnTo>
                <a:lnTo>
                  <a:pt x="3148" y="8370"/>
                </a:lnTo>
                <a:lnTo>
                  <a:pt x="9225" y="8370"/>
                </a:lnTo>
                <a:lnTo>
                  <a:pt x="9225" y="4860"/>
                </a:lnTo>
                <a:lnTo>
                  <a:pt x="7651" y="4860"/>
                </a:lnTo>
                <a:lnTo>
                  <a:pt x="10800" y="0"/>
                </a:lnTo>
                <a:lnTo>
                  <a:pt x="13948" y="4860"/>
                </a:lnTo>
                <a:lnTo>
                  <a:pt x="12374" y="4860"/>
                </a:lnTo>
                <a:lnTo>
                  <a:pt x="12374" y="8370"/>
                </a:lnTo>
                <a:lnTo>
                  <a:pt x="18451" y="8370"/>
                </a:lnTo>
                <a:lnTo>
                  <a:pt x="18451" y="5940"/>
                </a:lnTo>
                <a:lnTo>
                  <a:pt x="21600" y="10800"/>
                </a:lnTo>
                <a:lnTo>
                  <a:pt x="18451" y="15660"/>
                </a:lnTo>
                <a:lnTo>
                  <a:pt x="18451" y="13230"/>
                </a:lnTo>
                <a:lnTo>
                  <a:pt x="12374" y="13230"/>
                </a:lnTo>
                <a:lnTo>
                  <a:pt x="12374" y="16740"/>
                </a:lnTo>
                <a:lnTo>
                  <a:pt x="13948" y="16740"/>
                </a:lnTo>
                <a:lnTo>
                  <a:pt x="10800" y="21600"/>
                </a:lnTo>
                <a:lnTo>
                  <a:pt x="7651" y="16740"/>
                </a:lnTo>
                <a:lnTo>
                  <a:pt x="9225" y="16740"/>
                </a:lnTo>
                <a:lnTo>
                  <a:pt x="9225" y="13230"/>
                </a:lnTo>
                <a:lnTo>
                  <a:pt x="3148" y="13230"/>
                </a:lnTo>
                <a:lnTo>
                  <a:pt x="3148" y="15660"/>
                </a:lnTo>
                <a:lnTo>
                  <a:pt x="0" y="10800"/>
                </a:lnTo>
                <a:close/>
              </a:path>
            </a:pathLst>
          </a:custGeom>
          <a:solidFill>
            <a:srgbClr val="FF9900"/>
          </a:solidFill>
          <a:ln w="9525" cap="flat" cmpd="sng">
            <a:noFill/>
            <a:prstDash val="solid"/>
            <a:round/>
            <a:headEnd/>
            <a:tailEnd/>
          </a:ln>
          <a:effectLst/>
        </p:spPr>
        <p:txBody>
          <a:bodyPr lIns="0" tIns="0" rIns="0" bIns="0" anchor="ctr">
            <a:prstTxWarp prst="textNoShape">
              <a:avLst/>
            </a:prstTxWarp>
          </a:bodyPr>
          <a:lstStyle/>
          <a:p>
            <a:endParaRPr lang="en-US"/>
          </a:p>
        </p:txBody>
      </p:sp>
      <p:sp>
        <p:nvSpPr>
          <p:cNvPr id="30725" name="Rectangle 4"/>
          <p:cNvSpPr>
            <a:spLocks/>
          </p:cNvSpPr>
          <p:nvPr/>
        </p:nvSpPr>
        <p:spPr bwMode="auto">
          <a:xfrm>
            <a:off x="5715348" y="1965739"/>
            <a:ext cx="1889022" cy="687685"/>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Homes</a:t>
            </a:r>
            <a:r>
              <a:rPr lang="en-US" sz="2000" dirty="0"/>
              <a:t> (e.g. Connect Groups)</a:t>
            </a:r>
            <a:endParaRPr lang="en-US" sz="3400" dirty="0"/>
          </a:p>
        </p:txBody>
      </p:sp>
      <p:sp>
        <p:nvSpPr>
          <p:cNvPr id="30726" name="Rectangle 5"/>
          <p:cNvSpPr>
            <a:spLocks/>
          </p:cNvSpPr>
          <p:nvPr/>
        </p:nvSpPr>
        <p:spPr bwMode="auto">
          <a:xfrm>
            <a:off x="5525244" y="5157773"/>
            <a:ext cx="2184348" cy="995461"/>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Community</a:t>
            </a:r>
            <a:r>
              <a:rPr lang="en-US" sz="2000" dirty="0"/>
              <a:t> (e.g. Local Outreach, Block Party) </a:t>
            </a:r>
            <a:r>
              <a:rPr lang="en-US" sz="2000" b="1" dirty="0"/>
              <a:t> </a:t>
            </a:r>
            <a:endParaRPr lang="en-US" sz="3400" b="1" dirty="0"/>
          </a:p>
        </p:txBody>
      </p:sp>
      <p:sp>
        <p:nvSpPr>
          <p:cNvPr id="30727" name="Rectangle 6"/>
          <p:cNvSpPr>
            <a:spLocks/>
          </p:cNvSpPr>
          <p:nvPr/>
        </p:nvSpPr>
        <p:spPr bwMode="auto">
          <a:xfrm>
            <a:off x="1199408" y="5243498"/>
            <a:ext cx="2739732" cy="687685"/>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City</a:t>
            </a:r>
            <a:r>
              <a:rPr lang="en-US" sz="2000" dirty="0"/>
              <a:t> (e.g. North City Church)</a:t>
            </a:r>
            <a:endParaRPr lang="en-US" sz="3400" dirty="0"/>
          </a:p>
        </p:txBody>
      </p:sp>
      <p:sp>
        <p:nvSpPr>
          <p:cNvPr id="30728" name="Rectangle 7"/>
          <p:cNvSpPr>
            <a:spLocks/>
          </p:cNvSpPr>
          <p:nvPr/>
        </p:nvSpPr>
        <p:spPr bwMode="auto">
          <a:xfrm>
            <a:off x="1199407" y="1983712"/>
            <a:ext cx="2919831" cy="995461"/>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Building</a:t>
            </a:r>
            <a:r>
              <a:rPr lang="en-US" sz="2000" dirty="0"/>
              <a:t> (e.g. Food Pantry, Room at the Inn, and Sunday Worship)</a:t>
            </a:r>
            <a:endParaRPr lang="en-US" sz="3400" dirty="0"/>
          </a:p>
        </p:txBody>
      </p:sp>
      <p:pic>
        <p:nvPicPr>
          <p:cNvPr id="30729" name="Picture 8" descr="image-small.jpg"/>
          <p:cNvPicPr>
            <a:picLocks noChangeAspect="1"/>
          </p:cNvPicPr>
          <p:nvPr/>
        </p:nvPicPr>
        <p:blipFill>
          <a:blip r:embed="rId2"/>
          <a:srcRect l="45518" t="22458" r="29279" b="47186"/>
          <a:stretch>
            <a:fillRect/>
          </a:stretch>
        </p:blipFill>
        <p:spPr bwMode="auto">
          <a:xfrm>
            <a:off x="7507635" y="1543162"/>
            <a:ext cx="1566044" cy="1371824"/>
          </a:xfrm>
          <a:prstGeom prst="rect">
            <a:avLst/>
          </a:prstGeom>
          <a:noFill/>
          <a:ln w="12700">
            <a:noFill/>
            <a:miter lim="0"/>
            <a:headEnd/>
            <a:tailEnd/>
          </a:ln>
          <a:effectLst/>
        </p:spPr>
      </p:pic>
      <p:sp>
        <p:nvSpPr>
          <p:cNvPr id="2" name="TextBox 1"/>
          <p:cNvSpPr txBox="1"/>
          <p:nvPr/>
        </p:nvSpPr>
        <p:spPr>
          <a:xfrm>
            <a:off x="320634" y="6229206"/>
            <a:ext cx="878774" cy="369332"/>
          </a:xfrm>
          <a:prstGeom prst="rect">
            <a:avLst/>
          </a:prstGeom>
          <a:noFill/>
        </p:spPr>
        <p:txBody>
          <a:bodyPr wrap="square" rtlCol="0">
            <a:spAutoFit/>
          </a:bodyPr>
          <a:lstStyle/>
          <a:p>
            <a:r>
              <a:rPr lang="en-US" dirty="0"/>
              <a:t>p. 13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Connect Groups</a:t>
            </a:r>
          </a:p>
        </p:txBody>
      </p:sp>
      <p:sp>
        <p:nvSpPr>
          <p:cNvPr id="3" name="Content Placeholder 2"/>
          <p:cNvSpPr>
            <a:spLocks noGrp="1"/>
          </p:cNvSpPr>
          <p:nvPr>
            <p:ph idx="1"/>
          </p:nvPr>
        </p:nvSpPr>
        <p:spPr>
          <a:xfrm>
            <a:off x="457200" y="1888434"/>
            <a:ext cx="8229600" cy="4358457"/>
          </a:xfrm>
        </p:spPr>
        <p:txBody>
          <a:bodyPr>
            <a:normAutofit/>
          </a:bodyPr>
          <a:lstStyle/>
          <a:p>
            <a:endParaRPr lang="en-US" sz="2400" b="1" dirty="0"/>
          </a:p>
          <a:p>
            <a:pPr>
              <a:buNone/>
            </a:pPr>
            <a:endParaRPr lang="en-US" sz="2400" dirty="0"/>
          </a:p>
          <a:p>
            <a:pPr lvl="1">
              <a:lnSpc>
                <a:spcPts val="1900"/>
              </a:lnSpc>
            </a:pPr>
            <a:endParaRPr lang="en-US" sz="1800" dirty="0"/>
          </a:p>
          <a:p>
            <a:pPr lvl="1">
              <a:spcBef>
                <a:spcPts val="600"/>
              </a:spcBef>
            </a:pPr>
            <a:r>
              <a:rPr lang="en-US" sz="1800" dirty="0"/>
              <a:t>Small groups are very important in developing our church life.  We aim to grow together through our close interaction. </a:t>
            </a:r>
            <a:endParaRPr lang="en-US" sz="200" dirty="0"/>
          </a:p>
          <a:p>
            <a:pPr lvl="1">
              <a:spcBef>
                <a:spcPts val="600"/>
              </a:spcBef>
            </a:pPr>
            <a:r>
              <a:rPr lang="en-US" sz="1800" dirty="0"/>
              <a:t>Connect Groups meet throughout the week in homes all around the city. </a:t>
            </a:r>
            <a:endParaRPr lang="en-US" sz="400" dirty="0"/>
          </a:p>
          <a:p>
            <a:pPr lvl="1">
              <a:spcBef>
                <a:spcPts val="600"/>
              </a:spcBef>
            </a:pPr>
            <a:r>
              <a:rPr lang="en-US" sz="1800" dirty="0"/>
              <a:t>For a list of groups and help in finding a group for you, contact </a:t>
            </a:r>
            <a:r>
              <a:rPr lang="en-US" sz="1800" u="sng" dirty="0"/>
              <a:t>info@mcknightcrossings.org </a:t>
            </a:r>
            <a:r>
              <a:rPr lang="en-US" sz="1800" dirty="0"/>
              <a:t>or </a:t>
            </a:r>
            <a:r>
              <a:rPr lang="en-US" sz="1800" u="sng" dirty="0"/>
              <a:t>jkryder@mcknightcrossings.org</a:t>
            </a:r>
            <a:r>
              <a:rPr lang="en-US" sz="1800" dirty="0"/>
              <a:t>.</a:t>
            </a:r>
          </a:p>
          <a:p>
            <a:pPr lvl="1">
              <a:spcBef>
                <a:spcPts val="600"/>
              </a:spcBef>
            </a:pPr>
            <a:r>
              <a:rPr lang="en-US" sz="1800" dirty="0"/>
              <a:t>Generally, handouts are provided that align with the Sunday message.</a:t>
            </a:r>
          </a:p>
          <a:p>
            <a:pPr lvl="1">
              <a:spcBef>
                <a:spcPts val="600"/>
              </a:spcBef>
            </a:pPr>
            <a:r>
              <a:rPr lang="en-US" sz="1800" dirty="0"/>
              <a:t>Some of the groups are more geographically based, others are more age specific.  </a:t>
            </a:r>
          </a:p>
          <a:p>
            <a:pPr>
              <a:buNone/>
            </a:pPr>
            <a:endParaRPr lang="en-US" dirty="0"/>
          </a:p>
          <a:p>
            <a:pPr marL="0" indent="0">
              <a:buNone/>
            </a:pPr>
            <a:endParaRPr lang="en-US" dirty="0"/>
          </a:p>
        </p:txBody>
      </p:sp>
      <p:sp>
        <p:nvSpPr>
          <p:cNvPr id="5" name="TextBox 4"/>
          <p:cNvSpPr txBox="1"/>
          <p:nvPr/>
        </p:nvSpPr>
        <p:spPr>
          <a:xfrm>
            <a:off x="213756" y="6068291"/>
            <a:ext cx="795647" cy="369332"/>
          </a:xfrm>
          <a:prstGeom prst="rect">
            <a:avLst/>
          </a:prstGeom>
          <a:noFill/>
        </p:spPr>
        <p:txBody>
          <a:bodyPr wrap="square" rtlCol="0">
            <a:spAutoFit/>
          </a:bodyPr>
          <a:lstStyle/>
          <a:p>
            <a:r>
              <a:rPr lang="en-US" dirty="0"/>
              <a:t>p. 14</a:t>
            </a:r>
          </a:p>
        </p:txBody>
      </p:sp>
      <p:pic>
        <p:nvPicPr>
          <p:cNvPr id="7" name="Picture 6">
            <a:extLst>
              <a:ext uri="{FF2B5EF4-FFF2-40B4-BE49-F238E27FC236}">
                <a16:creationId xmlns:a16="http://schemas.microsoft.com/office/drawing/2014/main" id="{6193B429-8091-4624-B48B-BD1885B06CDD}"/>
              </a:ext>
            </a:extLst>
          </p:cNvPr>
          <p:cNvPicPr>
            <a:picLocks noChangeAspect="1"/>
          </p:cNvPicPr>
          <p:nvPr/>
        </p:nvPicPr>
        <p:blipFill>
          <a:blip r:embed="rId2"/>
          <a:stretch>
            <a:fillRect/>
          </a:stretch>
        </p:blipFill>
        <p:spPr>
          <a:xfrm>
            <a:off x="1648000" y="791154"/>
            <a:ext cx="3295061" cy="21945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Ministries and Contacts – </a:t>
            </a:r>
            <a:r>
              <a:rPr lang="en-US" dirty="0" err="1"/>
              <a:t>InReach</a:t>
            </a:r>
            <a:r>
              <a:rPr lang="en-US" dirty="0"/>
              <a:t> </a:t>
            </a:r>
          </a:p>
        </p:txBody>
      </p:sp>
      <p:sp>
        <p:nvSpPr>
          <p:cNvPr id="3" name="Content Placeholder 2"/>
          <p:cNvSpPr>
            <a:spLocks noGrp="1"/>
          </p:cNvSpPr>
          <p:nvPr>
            <p:ph idx="1"/>
          </p:nvPr>
        </p:nvSpPr>
        <p:spPr>
          <a:xfrm>
            <a:off x="457200" y="1217311"/>
            <a:ext cx="8229600" cy="4971454"/>
          </a:xfrm>
        </p:spPr>
        <p:txBody>
          <a:bodyPr numCol="2">
            <a:normAutofit/>
          </a:bodyPr>
          <a:lstStyle/>
          <a:p>
            <a:pPr>
              <a:lnSpc>
                <a:spcPct val="85000"/>
              </a:lnSpc>
              <a:spcBef>
                <a:spcPts val="1200"/>
              </a:spcBef>
            </a:pPr>
            <a:r>
              <a:rPr lang="en-US" dirty="0"/>
              <a:t>Adult Christian Formation</a:t>
            </a:r>
          </a:p>
          <a:p>
            <a:pPr marL="0" indent="0">
              <a:lnSpc>
                <a:spcPts val="1900"/>
              </a:lnSpc>
              <a:spcBef>
                <a:spcPts val="0"/>
              </a:spcBef>
              <a:buNone/>
            </a:pPr>
            <a:r>
              <a:rPr lang="en-US" sz="1946" dirty="0"/>
              <a:t>      </a:t>
            </a:r>
            <a:r>
              <a:rPr lang="en-US" dirty="0"/>
              <a:t>– Classes – </a:t>
            </a:r>
            <a:r>
              <a:rPr lang="en-US" sz="1500" i="1" dirty="0">
                <a:solidFill>
                  <a:schemeClr val="bg1">
                    <a:lumMod val="50000"/>
                  </a:schemeClr>
                </a:solidFill>
              </a:rPr>
              <a:t>Jeff </a:t>
            </a:r>
            <a:r>
              <a:rPr lang="en-US" sz="1500" i="1" dirty="0" err="1">
                <a:solidFill>
                  <a:schemeClr val="bg1">
                    <a:lumMod val="50000"/>
                  </a:schemeClr>
                </a:solidFill>
              </a:rPr>
              <a:t>Kryder</a:t>
            </a:r>
            <a:r>
              <a:rPr lang="en-US" sz="1500" i="1" dirty="0">
                <a:solidFill>
                  <a:schemeClr val="bg1">
                    <a:lumMod val="50000"/>
                  </a:schemeClr>
                </a:solidFill>
              </a:rPr>
              <a:t>, Betty Vaughn</a:t>
            </a:r>
          </a:p>
          <a:p>
            <a:pPr marL="0" indent="0">
              <a:lnSpc>
                <a:spcPts val="1900"/>
              </a:lnSpc>
              <a:spcBef>
                <a:spcPts val="0"/>
              </a:spcBef>
              <a:buNone/>
            </a:pPr>
            <a:r>
              <a:rPr lang="en-US" sz="1946" i="1" dirty="0"/>
              <a:t>      </a:t>
            </a:r>
            <a:r>
              <a:rPr lang="en-US" dirty="0"/>
              <a:t>– Library</a:t>
            </a:r>
            <a:r>
              <a:rPr lang="en-US" i="1" dirty="0"/>
              <a:t> </a:t>
            </a:r>
            <a:endParaRPr lang="en-US" dirty="0"/>
          </a:p>
          <a:p>
            <a:pPr>
              <a:lnSpc>
                <a:spcPct val="85000"/>
              </a:lnSpc>
              <a:spcBef>
                <a:spcPts val="1200"/>
              </a:spcBef>
            </a:pPr>
            <a:r>
              <a:rPr lang="en-US" dirty="0"/>
              <a:t>Beautify the Building – </a:t>
            </a:r>
            <a:r>
              <a:rPr lang="en-US" sz="1500" i="1" dirty="0">
                <a:solidFill>
                  <a:schemeClr val="bg1">
                    <a:lumMod val="50000"/>
                  </a:schemeClr>
                </a:solidFill>
              </a:rPr>
              <a:t>Kara </a:t>
            </a:r>
            <a:r>
              <a:rPr lang="en-US" sz="1500" i="1" dirty="0" err="1">
                <a:solidFill>
                  <a:schemeClr val="bg1">
                    <a:lumMod val="50000"/>
                  </a:schemeClr>
                </a:solidFill>
              </a:rPr>
              <a:t>Karraker</a:t>
            </a:r>
            <a:endParaRPr lang="en-US" sz="1500" i="1" dirty="0">
              <a:solidFill>
                <a:schemeClr val="bg1">
                  <a:lumMod val="50000"/>
                </a:schemeClr>
              </a:solidFill>
            </a:endParaRPr>
          </a:p>
          <a:p>
            <a:pPr>
              <a:lnSpc>
                <a:spcPct val="85000"/>
              </a:lnSpc>
              <a:spcBef>
                <a:spcPts val="1200"/>
              </a:spcBef>
            </a:pPr>
            <a:r>
              <a:rPr lang="en-US" dirty="0"/>
              <a:t>Building and Grounds – </a:t>
            </a:r>
            <a:r>
              <a:rPr lang="en-US" sz="1500" i="1" dirty="0">
                <a:solidFill>
                  <a:schemeClr val="bg1">
                    <a:lumMod val="50000"/>
                  </a:schemeClr>
                </a:solidFill>
              </a:rPr>
              <a:t>Bret Blackford</a:t>
            </a:r>
          </a:p>
          <a:p>
            <a:pPr>
              <a:lnSpc>
                <a:spcPct val="85000"/>
              </a:lnSpc>
              <a:spcBef>
                <a:spcPts val="1200"/>
              </a:spcBef>
            </a:pPr>
            <a:r>
              <a:rPr lang="en-US" dirty="0"/>
              <a:t>Children’s Ministry-</a:t>
            </a:r>
            <a:r>
              <a:rPr lang="en-US" sz="1500" i="1" dirty="0">
                <a:solidFill>
                  <a:schemeClr val="bg1">
                    <a:lumMod val="50000"/>
                  </a:schemeClr>
                </a:solidFill>
              </a:rPr>
              <a:t>Jeremiah Haywood</a:t>
            </a:r>
          </a:p>
          <a:p>
            <a:pPr>
              <a:lnSpc>
                <a:spcPct val="85000"/>
              </a:lnSpc>
              <a:spcBef>
                <a:spcPts val="1200"/>
              </a:spcBef>
            </a:pPr>
            <a:r>
              <a:rPr lang="en-US" dirty="0"/>
              <a:t>Fellowship Ministry</a:t>
            </a:r>
          </a:p>
          <a:p>
            <a:pPr>
              <a:lnSpc>
                <a:spcPct val="85000"/>
              </a:lnSpc>
              <a:spcBef>
                <a:spcPts val="1200"/>
              </a:spcBef>
            </a:pPr>
            <a:r>
              <a:rPr lang="en-US" dirty="0"/>
              <a:t>Finance / Budget –</a:t>
            </a:r>
            <a:r>
              <a:rPr lang="en-US" sz="1500" i="1" dirty="0">
                <a:solidFill>
                  <a:schemeClr val="bg1">
                    <a:lumMod val="50000"/>
                  </a:schemeClr>
                </a:solidFill>
              </a:rPr>
              <a:t> Jeannie </a:t>
            </a:r>
            <a:r>
              <a:rPr lang="en-US" sz="1500" i="1" dirty="0" err="1">
                <a:solidFill>
                  <a:schemeClr val="bg1">
                    <a:lumMod val="50000"/>
                  </a:schemeClr>
                </a:solidFill>
              </a:rPr>
              <a:t>Britzmann</a:t>
            </a:r>
            <a:endParaRPr lang="en-US" sz="1500" i="1" dirty="0">
              <a:solidFill>
                <a:schemeClr val="bg1">
                  <a:lumMod val="50000"/>
                </a:schemeClr>
              </a:solidFill>
            </a:endParaRPr>
          </a:p>
          <a:p>
            <a:pPr>
              <a:lnSpc>
                <a:spcPct val="85000"/>
              </a:lnSpc>
              <a:spcBef>
                <a:spcPts val="1200"/>
              </a:spcBef>
            </a:pPr>
            <a:r>
              <a:rPr lang="en-US" dirty="0"/>
              <a:t>Hospitality</a:t>
            </a:r>
            <a:endParaRPr lang="en-US" sz="1500" i="1" dirty="0">
              <a:solidFill>
                <a:schemeClr val="bg1">
                  <a:lumMod val="50000"/>
                </a:schemeClr>
              </a:solidFill>
            </a:endParaRPr>
          </a:p>
          <a:p>
            <a:pPr>
              <a:lnSpc>
                <a:spcPct val="85000"/>
              </a:lnSpc>
              <a:spcBef>
                <a:spcPts val="1200"/>
              </a:spcBef>
            </a:pPr>
            <a:r>
              <a:rPr lang="en-US" dirty="0"/>
              <a:t>Men’s Ministry</a:t>
            </a:r>
            <a:endParaRPr lang="en-US" sz="1500" dirty="0"/>
          </a:p>
          <a:p>
            <a:pPr>
              <a:lnSpc>
                <a:spcPct val="85000"/>
              </a:lnSpc>
              <a:spcBef>
                <a:spcPts val="1200"/>
              </a:spcBef>
            </a:pPr>
            <a:r>
              <a:rPr lang="en-US" dirty="0"/>
              <a:t>Praise Team- </a:t>
            </a:r>
            <a:r>
              <a:rPr lang="en-US" sz="1500" i="1" dirty="0">
                <a:solidFill>
                  <a:schemeClr val="bg1">
                    <a:lumMod val="50000"/>
                  </a:schemeClr>
                </a:solidFill>
              </a:rPr>
              <a:t>Jeremy Picker</a:t>
            </a:r>
          </a:p>
          <a:p>
            <a:pPr>
              <a:lnSpc>
                <a:spcPct val="85000"/>
              </a:lnSpc>
              <a:spcBef>
                <a:spcPts val="1200"/>
              </a:spcBef>
            </a:pPr>
            <a:r>
              <a:rPr lang="en-US" dirty="0"/>
              <a:t>Pray &amp; Go</a:t>
            </a:r>
            <a:r>
              <a:rPr lang="en-US" sz="1600" dirty="0"/>
              <a:t>-</a:t>
            </a:r>
            <a:r>
              <a:rPr lang="en-US" sz="1500" i="1" dirty="0">
                <a:solidFill>
                  <a:schemeClr val="bg1">
                    <a:lumMod val="50000"/>
                  </a:schemeClr>
                </a:solidFill>
              </a:rPr>
              <a:t>Jeff </a:t>
            </a:r>
            <a:r>
              <a:rPr lang="en-US" sz="1500" i="1" dirty="0" err="1">
                <a:solidFill>
                  <a:schemeClr val="bg1">
                    <a:lumMod val="50000"/>
                  </a:schemeClr>
                </a:solidFill>
              </a:rPr>
              <a:t>Kryder</a:t>
            </a:r>
            <a:r>
              <a:rPr lang="en-US" sz="1500" i="1" dirty="0">
                <a:solidFill>
                  <a:schemeClr val="bg1">
                    <a:lumMod val="50000"/>
                  </a:schemeClr>
                </a:solidFill>
              </a:rPr>
              <a:t>, Jeannie Britzmann</a:t>
            </a:r>
            <a:endParaRPr lang="en-US" sz="1500" dirty="0"/>
          </a:p>
          <a:p>
            <a:pPr>
              <a:lnSpc>
                <a:spcPct val="85000"/>
              </a:lnSpc>
              <a:spcBef>
                <a:spcPts val="1200"/>
              </a:spcBef>
            </a:pPr>
            <a:r>
              <a:rPr lang="en-US" dirty="0"/>
              <a:t>Prayer Ministry-</a:t>
            </a:r>
            <a:r>
              <a:rPr lang="en-US" i="1" dirty="0">
                <a:solidFill>
                  <a:schemeClr val="bg1">
                    <a:lumMod val="50000"/>
                  </a:schemeClr>
                </a:solidFill>
              </a:rPr>
              <a:t> </a:t>
            </a:r>
            <a:r>
              <a:rPr lang="en-US" sz="1500" i="1" dirty="0">
                <a:solidFill>
                  <a:schemeClr val="bg1">
                    <a:lumMod val="50000"/>
                  </a:schemeClr>
                </a:solidFill>
              </a:rPr>
              <a:t>Dave </a:t>
            </a:r>
            <a:r>
              <a:rPr lang="en-US" sz="1500" i="1" dirty="0" err="1">
                <a:solidFill>
                  <a:schemeClr val="bg1">
                    <a:lumMod val="50000"/>
                  </a:schemeClr>
                </a:solidFill>
              </a:rPr>
              <a:t>Weiler</a:t>
            </a:r>
            <a:r>
              <a:rPr lang="en-US" sz="1500" i="1" dirty="0">
                <a:solidFill>
                  <a:schemeClr val="bg1">
                    <a:lumMod val="50000"/>
                  </a:schemeClr>
                </a:solidFill>
              </a:rPr>
              <a:t>,                Jeannie Britzmann</a:t>
            </a:r>
          </a:p>
          <a:p>
            <a:pPr>
              <a:lnSpc>
                <a:spcPct val="85000"/>
              </a:lnSpc>
              <a:spcBef>
                <a:spcPts val="1200"/>
              </a:spcBef>
            </a:pPr>
            <a:r>
              <a:rPr lang="en-US" dirty="0"/>
              <a:t>Print/Digital Communications</a:t>
            </a:r>
          </a:p>
          <a:p>
            <a:pPr>
              <a:lnSpc>
                <a:spcPct val="85000"/>
              </a:lnSpc>
              <a:spcBef>
                <a:spcPts val="1200"/>
              </a:spcBef>
            </a:pPr>
            <a:r>
              <a:rPr lang="en-US" dirty="0"/>
              <a:t>Safety Ministry </a:t>
            </a:r>
            <a:r>
              <a:rPr lang="en-US" sz="1600" dirty="0"/>
              <a:t>– </a:t>
            </a:r>
            <a:r>
              <a:rPr lang="en-US" sz="1500" i="1" dirty="0">
                <a:solidFill>
                  <a:schemeClr val="bg1">
                    <a:lumMod val="50000"/>
                  </a:schemeClr>
                </a:solidFill>
              </a:rPr>
              <a:t>Jerry Mickey</a:t>
            </a:r>
          </a:p>
          <a:p>
            <a:pPr>
              <a:lnSpc>
                <a:spcPct val="85000"/>
              </a:lnSpc>
              <a:spcBef>
                <a:spcPts val="1200"/>
              </a:spcBef>
            </a:pPr>
            <a:r>
              <a:rPr lang="en-US" dirty="0"/>
              <a:t>Senior Ministry </a:t>
            </a:r>
          </a:p>
          <a:p>
            <a:pPr>
              <a:lnSpc>
                <a:spcPct val="85000"/>
              </a:lnSpc>
              <a:spcBef>
                <a:spcPts val="1200"/>
              </a:spcBef>
            </a:pPr>
            <a:r>
              <a:rPr lang="en-US" dirty="0"/>
              <a:t>Social Media</a:t>
            </a:r>
            <a:endParaRPr lang="en-US" i="1" dirty="0">
              <a:solidFill>
                <a:schemeClr val="bg1">
                  <a:lumMod val="50000"/>
                </a:schemeClr>
              </a:solidFill>
            </a:endParaRPr>
          </a:p>
          <a:p>
            <a:pPr>
              <a:lnSpc>
                <a:spcPct val="85000"/>
              </a:lnSpc>
              <a:spcBef>
                <a:spcPts val="1200"/>
              </a:spcBef>
            </a:pPr>
            <a:r>
              <a:rPr lang="en-US" dirty="0"/>
              <a:t>Sunday Morning Circuit – </a:t>
            </a:r>
            <a:r>
              <a:rPr lang="en-US" sz="1500" i="1" dirty="0">
                <a:solidFill>
                  <a:schemeClr val="bg1">
                    <a:lumMod val="50000"/>
                  </a:schemeClr>
                </a:solidFill>
              </a:rPr>
              <a:t>Dave </a:t>
            </a:r>
            <a:r>
              <a:rPr lang="en-US" sz="1500" i="1" dirty="0" err="1">
                <a:solidFill>
                  <a:schemeClr val="bg1">
                    <a:lumMod val="50000"/>
                  </a:schemeClr>
                </a:solidFill>
              </a:rPr>
              <a:t>Weiler</a:t>
            </a:r>
            <a:r>
              <a:rPr lang="en-US" sz="1500" i="1" dirty="0">
                <a:solidFill>
                  <a:schemeClr val="bg1">
                    <a:lumMod val="50000"/>
                  </a:schemeClr>
                </a:solidFill>
              </a:rPr>
              <a:t>,</a:t>
            </a:r>
            <a:r>
              <a:rPr lang="en-US" sz="1946" dirty="0">
                <a:solidFill>
                  <a:schemeClr val="bg1">
                    <a:lumMod val="50000"/>
                  </a:schemeClr>
                </a:solidFill>
              </a:rPr>
              <a:t>             </a:t>
            </a:r>
            <a:r>
              <a:rPr lang="en-US" sz="1500" i="1" dirty="0">
                <a:solidFill>
                  <a:schemeClr val="bg1">
                    <a:lumMod val="50000"/>
                  </a:schemeClr>
                </a:solidFill>
              </a:rPr>
              <a:t>Ben </a:t>
            </a:r>
            <a:r>
              <a:rPr lang="en-US" sz="1500" i="1" dirty="0" err="1">
                <a:solidFill>
                  <a:schemeClr val="bg1">
                    <a:lumMod val="50000"/>
                  </a:schemeClr>
                </a:solidFill>
              </a:rPr>
              <a:t>Mehringer</a:t>
            </a:r>
            <a:endParaRPr lang="en-US" sz="1500" i="1" dirty="0">
              <a:solidFill>
                <a:schemeClr val="bg1">
                  <a:lumMod val="50000"/>
                </a:schemeClr>
              </a:solidFill>
            </a:endParaRPr>
          </a:p>
          <a:p>
            <a:pPr>
              <a:lnSpc>
                <a:spcPct val="85000"/>
              </a:lnSpc>
              <a:spcBef>
                <a:spcPts val="1200"/>
              </a:spcBef>
            </a:pPr>
            <a:r>
              <a:rPr lang="en-US" dirty="0"/>
              <a:t>Technology and Audio-Visual </a:t>
            </a:r>
          </a:p>
          <a:p>
            <a:pPr>
              <a:lnSpc>
                <a:spcPct val="85000"/>
              </a:lnSpc>
              <a:spcBef>
                <a:spcPts val="1200"/>
              </a:spcBef>
            </a:pPr>
            <a:r>
              <a:rPr lang="en-US" dirty="0"/>
              <a:t>Teen Ministry-</a:t>
            </a:r>
            <a:endParaRPr lang="en-US" sz="1500" i="1" dirty="0">
              <a:solidFill>
                <a:schemeClr val="bg1">
                  <a:lumMod val="50000"/>
                </a:schemeClr>
              </a:solidFill>
            </a:endParaRPr>
          </a:p>
          <a:p>
            <a:pPr>
              <a:lnSpc>
                <a:spcPct val="85000"/>
              </a:lnSpc>
              <a:spcBef>
                <a:spcPts val="1200"/>
              </a:spcBef>
            </a:pPr>
            <a:r>
              <a:rPr lang="en-US" dirty="0"/>
              <a:t>Unity in Diversity</a:t>
            </a:r>
            <a:r>
              <a:rPr lang="en-US" i="1" dirty="0"/>
              <a:t> – </a:t>
            </a:r>
            <a:r>
              <a:rPr lang="en-US" sz="1500" i="1" dirty="0">
                <a:solidFill>
                  <a:schemeClr val="bg1">
                    <a:lumMod val="50000"/>
                  </a:schemeClr>
                </a:solidFill>
              </a:rPr>
              <a:t>Joyce &amp; Louis West, Todd &amp; Beth Mayberry</a:t>
            </a:r>
          </a:p>
          <a:p>
            <a:pPr>
              <a:lnSpc>
                <a:spcPct val="85000"/>
              </a:lnSpc>
              <a:spcBef>
                <a:spcPts val="1200"/>
              </a:spcBef>
            </a:pPr>
            <a:r>
              <a:rPr lang="en-US" dirty="0"/>
              <a:t>Website – </a:t>
            </a:r>
            <a:r>
              <a:rPr lang="en-US" sz="1500" i="1" dirty="0">
                <a:solidFill>
                  <a:schemeClr val="bg1">
                    <a:lumMod val="50000"/>
                  </a:schemeClr>
                </a:solidFill>
              </a:rPr>
              <a:t>Elizabeth McPherson</a:t>
            </a:r>
          </a:p>
          <a:p>
            <a:pPr>
              <a:lnSpc>
                <a:spcPct val="85000"/>
              </a:lnSpc>
              <a:spcBef>
                <a:spcPts val="1200"/>
              </a:spcBef>
            </a:pPr>
            <a:r>
              <a:rPr lang="en-US" dirty="0"/>
              <a:t>Women’s Ministry</a:t>
            </a:r>
            <a:endParaRPr lang="en-US" i="1" dirty="0">
              <a:solidFill>
                <a:schemeClr val="bg1">
                  <a:lumMod val="50000"/>
                </a:schemeClr>
              </a:solidFill>
            </a:endParaRPr>
          </a:p>
          <a:p>
            <a:r>
              <a:rPr lang="en-US" dirty="0"/>
              <a:t>Worship – </a:t>
            </a:r>
            <a:r>
              <a:rPr lang="en-US" sz="1500" i="1" dirty="0">
                <a:solidFill>
                  <a:schemeClr val="bg1">
                    <a:lumMod val="50000"/>
                  </a:schemeClr>
                </a:solidFill>
              </a:rPr>
              <a:t>Jeremy Picker, Jeff </a:t>
            </a:r>
            <a:r>
              <a:rPr lang="en-US" sz="1500" i="1" dirty="0" err="1">
                <a:solidFill>
                  <a:schemeClr val="bg1">
                    <a:lumMod val="50000"/>
                  </a:schemeClr>
                </a:solidFill>
              </a:rPr>
              <a:t>Kryder</a:t>
            </a:r>
            <a:endParaRPr lang="en-US" sz="1500" i="1" dirty="0">
              <a:solidFill>
                <a:schemeClr val="bg1">
                  <a:lumMod val="50000"/>
                </a:schemeClr>
              </a:solidFill>
            </a:endParaRPr>
          </a:p>
        </p:txBody>
      </p:sp>
      <p:sp>
        <p:nvSpPr>
          <p:cNvPr id="4" name="TextBox 3"/>
          <p:cNvSpPr txBox="1"/>
          <p:nvPr/>
        </p:nvSpPr>
        <p:spPr>
          <a:xfrm>
            <a:off x="457200" y="6084518"/>
            <a:ext cx="819398" cy="369332"/>
          </a:xfrm>
          <a:prstGeom prst="rect">
            <a:avLst/>
          </a:prstGeom>
          <a:noFill/>
        </p:spPr>
        <p:txBody>
          <a:bodyPr wrap="square" rtlCol="0">
            <a:spAutoFit/>
          </a:bodyPr>
          <a:lstStyle/>
          <a:p>
            <a:r>
              <a:rPr lang="en-US" dirty="0"/>
              <a:t>p. 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Ministries and Contacts – </a:t>
            </a:r>
            <a:r>
              <a:rPr lang="en-US" dirty="0" err="1"/>
              <a:t>OutReach</a:t>
            </a:r>
            <a:r>
              <a:rPr lang="en-US" dirty="0"/>
              <a:t> </a:t>
            </a:r>
          </a:p>
        </p:txBody>
      </p:sp>
      <p:sp>
        <p:nvSpPr>
          <p:cNvPr id="3" name="Content Placeholder 2"/>
          <p:cNvSpPr>
            <a:spLocks noGrp="1"/>
          </p:cNvSpPr>
          <p:nvPr>
            <p:ph idx="1"/>
          </p:nvPr>
        </p:nvSpPr>
        <p:spPr>
          <a:xfrm>
            <a:off x="287371" y="1548267"/>
            <a:ext cx="8604838" cy="5046373"/>
          </a:xfrm>
        </p:spPr>
        <p:txBody>
          <a:bodyPr numCol="2">
            <a:normAutofit fontScale="25000" lnSpcReduction="20000"/>
          </a:bodyPr>
          <a:lstStyle/>
          <a:p>
            <a:pPr marL="0">
              <a:lnSpc>
                <a:spcPct val="120000"/>
              </a:lnSpc>
              <a:spcBef>
                <a:spcPts val="600"/>
              </a:spcBef>
            </a:pPr>
            <a:r>
              <a:rPr lang="en-US" sz="7200" dirty="0"/>
              <a:t>Benevolence – Outreach</a:t>
            </a:r>
          </a:p>
          <a:p>
            <a:pPr lvl="1">
              <a:lnSpc>
                <a:spcPts val="1900"/>
              </a:lnSpc>
              <a:spcBef>
                <a:spcPts val="0"/>
              </a:spcBef>
            </a:pPr>
            <a:r>
              <a:rPr lang="en-US" sz="7200" dirty="0"/>
              <a:t>Food Pantry –</a:t>
            </a:r>
            <a:r>
              <a:rPr lang="en-US" sz="6000" i="1" dirty="0">
                <a:solidFill>
                  <a:schemeClr val="bg1">
                    <a:lumMod val="50000"/>
                  </a:schemeClr>
                </a:solidFill>
              </a:rPr>
              <a:t>Barb </a:t>
            </a:r>
            <a:r>
              <a:rPr lang="en-US" sz="6000" i="1" dirty="0" err="1">
                <a:solidFill>
                  <a:schemeClr val="bg1">
                    <a:lumMod val="50000"/>
                  </a:schemeClr>
                </a:solidFill>
              </a:rPr>
              <a:t>Eickele</a:t>
            </a:r>
            <a:endParaRPr lang="en-US" sz="6000" i="1" dirty="0">
              <a:solidFill>
                <a:schemeClr val="bg1">
                  <a:lumMod val="50000"/>
                </a:schemeClr>
              </a:solidFill>
            </a:endParaRPr>
          </a:p>
          <a:p>
            <a:pPr lvl="1">
              <a:lnSpc>
                <a:spcPts val="1900"/>
              </a:lnSpc>
              <a:spcBef>
                <a:spcPts val="0"/>
              </a:spcBef>
            </a:pPr>
            <a:r>
              <a:rPr lang="en-US" sz="7200" dirty="0"/>
              <a:t>Room At The Inn</a:t>
            </a:r>
            <a:endParaRPr lang="en-US" sz="5600" i="1" dirty="0">
              <a:solidFill>
                <a:schemeClr val="bg1">
                  <a:lumMod val="50000"/>
                </a:schemeClr>
              </a:solidFill>
            </a:endParaRPr>
          </a:p>
          <a:p>
            <a:pPr lvl="1">
              <a:lnSpc>
                <a:spcPts val="1900"/>
              </a:lnSpc>
              <a:spcBef>
                <a:spcPts val="0"/>
              </a:spcBef>
            </a:pPr>
            <a:r>
              <a:rPr lang="en-US" sz="7200" dirty="0"/>
              <a:t>Snowflakes for Warmth</a:t>
            </a:r>
          </a:p>
          <a:p>
            <a:pPr lvl="1">
              <a:lnSpc>
                <a:spcPts val="1900"/>
              </a:lnSpc>
              <a:spcBef>
                <a:spcPts val="0"/>
              </a:spcBef>
            </a:pPr>
            <a:r>
              <a:rPr lang="en-US" sz="7200" dirty="0"/>
              <a:t>Fall Food Drive</a:t>
            </a:r>
          </a:p>
          <a:p>
            <a:pPr>
              <a:lnSpc>
                <a:spcPct val="120000"/>
              </a:lnSpc>
              <a:spcBef>
                <a:spcPts val="500"/>
              </a:spcBef>
            </a:pPr>
            <a:r>
              <a:rPr lang="en-US" sz="7200" dirty="0"/>
              <a:t>Camp Ne-O-Tez </a:t>
            </a:r>
            <a:r>
              <a:rPr lang="en-US" sz="7200" i="1" dirty="0"/>
              <a:t>– </a:t>
            </a:r>
            <a:r>
              <a:rPr lang="en-US" sz="6000" i="1" dirty="0">
                <a:solidFill>
                  <a:schemeClr val="bg1">
                    <a:lumMod val="50000"/>
                  </a:schemeClr>
                </a:solidFill>
              </a:rPr>
              <a:t>Steve Jones</a:t>
            </a:r>
          </a:p>
          <a:p>
            <a:pPr>
              <a:lnSpc>
                <a:spcPct val="120000"/>
              </a:lnSpc>
              <a:spcBef>
                <a:spcPts val="500"/>
              </a:spcBef>
            </a:pPr>
            <a:r>
              <a:rPr lang="en-US" sz="7200" dirty="0"/>
              <a:t>Connect Groups </a:t>
            </a:r>
            <a:r>
              <a:rPr lang="en-US" sz="6000" dirty="0"/>
              <a:t>– </a:t>
            </a:r>
            <a:r>
              <a:rPr lang="en-US" sz="6000" i="1" dirty="0">
                <a:solidFill>
                  <a:schemeClr val="bg1">
                    <a:lumMod val="50000"/>
                  </a:schemeClr>
                </a:solidFill>
              </a:rPr>
              <a:t>Jeff </a:t>
            </a:r>
            <a:r>
              <a:rPr lang="en-US" sz="6000" i="1" dirty="0" err="1">
                <a:solidFill>
                  <a:schemeClr val="bg1">
                    <a:lumMod val="50000"/>
                  </a:schemeClr>
                </a:solidFill>
              </a:rPr>
              <a:t>Kryder</a:t>
            </a:r>
            <a:r>
              <a:rPr lang="en-US" sz="6000" i="1" dirty="0">
                <a:solidFill>
                  <a:schemeClr val="bg1">
                    <a:lumMod val="50000"/>
                  </a:schemeClr>
                </a:solidFill>
              </a:rPr>
              <a:t>, Dale Simpson</a:t>
            </a:r>
          </a:p>
          <a:p>
            <a:pPr>
              <a:lnSpc>
                <a:spcPct val="120000"/>
              </a:lnSpc>
              <a:spcBef>
                <a:spcPts val="500"/>
              </a:spcBef>
            </a:pPr>
            <a:r>
              <a:rPr lang="en-US" sz="7200" dirty="0"/>
              <a:t>Greeters’ Ministry – </a:t>
            </a:r>
            <a:r>
              <a:rPr lang="en-US" sz="6000" i="1" dirty="0">
                <a:solidFill>
                  <a:schemeClr val="bg1">
                    <a:lumMod val="50000"/>
                  </a:schemeClr>
                </a:solidFill>
              </a:rPr>
              <a:t>Fredy Griffith</a:t>
            </a:r>
          </a:p>
          <a:p>
            <a:pPr marL="0" indent="0">
              <a:lnSpc>
                <a:spcPct val="120000"/>
              </a:lnSpc>
              <a:spcBef>
                <a:spcPts val="0"/>
              </a:spcBef>
              <a:buNone/>
            </a:pPr>
            <a:endParaRPr lang="en-US" sz="2400" dirty="0"/>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5600" dirty="0">
              <a:solidFill>
                <a:schemeClr val="bg1">
                  <a:lumMod val="50000"/>
                </a:schemeClr>
              </a:solidFill>
            </a:endParaRPr>
          </a:p>
          <a:p>
            <a:pPr>
              <a:lnSpc>
                <a:spcPct val="110000"/>
              </a:lnSpc>
              <a:spcBef>
                <a:spcPts val="0"/>
              </a:spcBef>
              <a:buFont typeface="Arial" panose="020B0604020202020204" pitchFamily="34" charset="0"/>
              <a:buChar char="•"/>
            </a:pPr>
            <a:endParaRPr lang="en-US" sz="7200" dirty="0"/>
          </a:p>
          <a:p>
            <a:pPr marL="0" indent="0">
              <a:lnSpc>
                <a:spcPct val="110000"/>
              </a:lnSpc>
              <a:spcBef>
                <a:spcPts val="0"/>
              </a:spcBef>
              <a:buNone/>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a:lnSpc>
                <a:spcPct val="120000"/>
              </a:lnSpc>
              <a:spcBef>
                <a:spcPts val="500"/>
              </a:spcBef>
            </a:pPr>
            <a:r>
              <a:rPr lang="en-US" sz="7200" dirty="0"/>
              <a:t>Local Missions and Community Outreach</a:t>
            </a:r>
          </a:p>
          <a:p>
            <a:pPr lvl="1">
              <a:lnSpc>
                <a:spcPts val="1900"/>
              </a:lnSpc>
              <a:spcBef>
                <a:spcPts val="0"/>
              </a:spcBef>
            </a:pPr>
            <a:r>
              <a:rPr lang="en-US" sz="7200" dirty="0"/>
              <a:t>ACTS Campus Ministry – </a:t>
            </a:r>
            <a:r>
              <a:rPr lang="en-US" sz="6000" i="1" dirty="0">
                <a:solidFill>
                  <a:schemeClr val="bg1">
                    <a:lumMod val="50000"/>
                  </a:schemeClr>
                </a:solidFill>
              </a:rPr>
              <a:t>Katie Holloway</a:t>
            </a:r>
            <a:endParaRPr lang="en-US" sz="6000" dirty="0">
              <a:solidFill>
                <a:schemeClr val="bg1">
                  <a:lumMod val="50000"/>
                </a:schemeClr>
              </a:solidFill>
            </a:endParaRPr>
          </a:p>
          <a:p>
            <a:pPr lvl="1">
              <a:lnSpc>
                <a:spcPts val="1900"/>
              </a:lnSpc>
              <a:spcBef>
                <a:spcPts val="0"/>
              </a:spcBef>
            </a:pPr>
            <a:r>
              <a:rPr lang="en-US" sz="7200" dirty="0"/>
              <a:t>Christian Family Services</a:t>
            </a:r>
            <a:r>
              <a:rPr lang="en-US" sz="7200" i="1" dirty="0"/>
              <a:t> –</a:t>
            </a:r>
            <a:r>
              <a:rPr lang="en-US" sz="6000" i="1" dirty="0">
                <a:solidFill>
                  <a:schemeClr val="bg1">
                    <a:lumMod val="50000"/>
                  </a:schemeClr>
                </a:solidFill>
              </a:rPr>
              <a:t>Steve Awtrey</a:t>
            </a:r>
          </a:p>
          <a:p>
            <a:pPr lvl="1">
              <a:lnSpc>
                <a:spcPts val="1900"/>
              </a:lnSpc>
              <a:spcBef>
                <a:spcPts val="0"/>
              </a:spcBef>
            </a:pPr>
            <a:r>
              <a:rPr lang="en-US" sz="7200" dirty="0"/>
              <a:t>Local Outreach Ministry </a:t>
            </a:r>
            <a:r>
              <a:rPr lang="en-US" sz="7200" i="1" dirty="0"/>
              <a:t>– </a:t>
            </a:r>
            <a:r>
              <a:rPr lang="en-US" sz="6000" i="1" dirty="0">
                <a:solidFill>
                  <a:schemeClr val="bg1">
                    <a:lumMod val="50000"/>
                  </a:schemeClr>
                </a:solidFill>
              </a:rPr>
              <a:t>Jeff </a:t>
            </a:r>
            <a:r>
              <a:rPr lang="en-US" sz="6000" i="1" dirty="0" err="1">
                <a:solidFill>
                  <a:schemeClr val="bg1">
                    <a:lumMod val="50000"/>
                  </a:schemeClr>
                </a:solidFill>
              </a:rPr>
              <a:t>Kryder</a:t>
            </a:r>
            <a:endParaRPr lang="en-US" sz="6000" i="1" dirty="0">
              <a:solidFill>
                <a:schemeClr val="bg1">
                  <a:lumMod val="50000"/>
                </a:schemeClr>
              </a:solidFill>
            </a:endParaRPr>
          </a:p>
          <a:p>
            <a:pPr lvl="1">
              <a:lnSpc>
                <a:spcPct val="120000"/>
              </a:lnSpc>
              <a:spcBef>
                <a:spcPts val="0"/>
              </a:spcBef>
            </a:pPr>
            <a:endParaRPr lang="en-US" i="1" dirty="0">
              <a:solidFill>
                <a:schemeClr val="bg1">
                  <a:lumMod val="50000"/>
                </a:schemeClr>
              </a:solidFill>
            </a:endParaRPr>
          </a:p>
          <a:p>
            <a:pPr>
              <a:lnSpc>
                <a:spcPct val="120000"/>
              </a:lnSpc>
              <a:spcBef>
                <a:spcPts val="500"/>
              </a:spcBef>
            </a:pPr>
            <a:r>
              <a:rPr lang="en-US" sz="7200" dirty="0"/>
              <a:t>Missions Committee and Missions –J</a:t>
            </a:r>
            <a:r>
              <a:rPr lang="en-US" sz="6000" i="1" dirty="0">
                <a:solidFill>
                  <a:schemeClr val="bg1">
                    <a:lumMod val="50000"/>
                  </a:schemeClr>
                </a:solidFill>
              </a:rPr>
              <a:t>eff &amp; Beata </a:t>
            </a:r>
            <a:r>
              <a:rPr lang="en-US" sz="6000" i="1" dirty="0" err="1">
                <a:solidFill>
                  <a:schemeClr val="bg1">
                    <a:lumMod val="50000"/>
                  </a:schemeClr>
                </a:solidFill>
              </a:rPr>
              <a:t>McGlawn</a:t>
            </a:r>
            <a:r>
              <a:rPr lang="en-US" sz="6000" i="1" dirty="0">
                <a:solidFill>
                  <a:schemeClr val="bg1">
                    <a:lumMod val="50000"/>
                  </a:schemeClr>
                </a:solidFill>
              </a:rPr>
              <a:t>, Jim &amp; Fredy Griffith</a:t>
            </a:r>
          </a:p>
          <a:p>
            <a:pPr lvl="1">
              <a:lnSpc>
                <a:spcPts val="1900"/>
              </a:lnSpc>
              <a:spcBef>
                <a:spcPts val="0"/>
              </a:spcBef>
            </a:pPr>
            <a:r>
              <a:rPr lang="en-US" sz="7200" dirty="0"/>
              <a:t>Marseille, France</a:t>
            </a:r>
          </a:p>
          <a:p>
            <a:pPr lvl="1">
              <a:lnSpc>
                <a:spcPts val="1900"/>
              </a:lnSpc>
              <a:spcBef>
                <a:spcPts val="0"/>
              </a:spcBef>
            </a:pPr>
            <a:r>
              <a:rPr lang="en-US" sz="7200" dirty="0"/>
              <a:t>Mauritius</a:t>
            </a:r>
          </a:p>
          <a:p>
            <a:pPr lvl="1">
              <a:lnSpc>
                <a:spcPts val="1900"/>
              </a:lnSpc>
              <a:spcBef>
                <a:spcPts val="0"/>
              </a:spcBef>
            </a:pPr>
            <a:r>
              <a:rPr lang="en-US" sz="7200" dirty="0"/>
              <a:t>Panama</a:t>
            </a:r>
            <a:endParaRPr lang="en-US" sz="5600" i="1" dirty="0">
              <a:solidFill>
                <a:schemeClr val="bg1">
                  <a:lumMod val="50000"/>
                </a:schemeClr>
              </a:solidFill>
            </a:endParaRPr>
          </a:p>
          <a:p>
            <a:pPr>
              <a:lnSpc>
                <a:spcPct val="120000"/>
              </a:lnSpc>
              <a:spcBef>
                <a:spcPts val="500"/>
              </a:spcBef>
            </a:pPr>
            <a:r>
              <a:rPr lang="en-US" sz="7200" dirty="0"/>
              <a:t>Urban Outreach</a:t>
            </a:r>
            <a:endParaRPr lang="en-US" sz="5600" i="1" dirty="0">
              <a:solidFill>
                <a:schemeClr val="bg1">
                  <a:lumMod val="50000"/>
                </a:schemeClr>
              </a:solidFill>
            </a:endParaRPr>
          </a:p>
          <a:p>
            <a:pPr lvl="1">
              <a:lnSpc>
                <a:spcPct val="120000"/>
              </a:lnSpc>
              <a:spcBef>
                <a:spcPts val="0"/>
              </a:spcBef>
            </a:pPr>
            <a:r>
              <a:rPr lang="en-US" sz="7200" dirty="0"/>
              <a:t>North City –</a:t>
            </a:r>
            <a:r>
              <a:rPr lang="en-US" sz="6000" i="1" dirty="0">
                <a:solidFill>
                  <a:schemeClr val="bg1">
                    <a:lumMod val="50000"/>
                  </a:schemeClr>
                </a:solidFill>
              </a:rPr>
              <a:t>Dave &amp; Amy </a:t>
            </a:r>
            <a:r>
              <a:rPr lang="en-US" sz="6000" i="1" dirty="0" err="1">
                <a:solidFill>
                  <a:schemeClr val="bg1">
                    <a:lumMod val="50000"/>
                  </a:schemeClr>
                </a:solidFill>
              </a:rPr>
              <a:t>Weiler</a:t>
            </a:r>
            <a:r>
              <a:rPr lang="en-US" sz="7200" dirty="0"/>
              <a:t> </a:t>
            </a:r>
            <a:endParaRPr lang="en-US" sz="5600" i="1" dirty="0">
              <a:solidFill>
                <a:schemeClr val="bg1">
                  <a:lumMod val="50000"/>
                </a:schemeClr>
              </a:solidFill>
            </a:endParaRPr>
          </a:p>
          <a:p>
            <a:pPr marL="457200" lvl="1" indent="0">
              <a:lnSpc>
                <a:spcPct val="110000"/>
              </a:lnSpc>
              <a:spcBef>
                <a:spcPts val="0"/>
              </a:spcBef>
              <a:buNone/>
            </a:pPr>
            <a:endParaRPr lang="en-US" sz="4500" dirty="0"/>
          </a:p>
          <a:p>
            <a:pPr marL="0" indent="0">
              <a:lnSpc>
                <a:spcPct val="110000"/>
              </a:lnSpc>
              <a:spcBef>
                <a:spcPts val="0"/>
              </a:spcBef>
              <a:buNone/>
            </a:pPr>
            <a:endParaRPr lang="en-US" sz="3500" i="1" dirty="0">
              <a:solidFill>
                <a:schemeClr val="bg1">
                  <a:lumMod val="50000"/>
                </a:schemeClr>
              </a:solidFill>
            </a:endParaRPr>
          </a:p>
          <a:p>
            <a:pPr marL="0" indent="0">
              <a:buNone/>
            </a:pPr>
            <a:endParaRPr lang="en-US" sz="3500" dirty="0"/>
          </a:p>
          <a:p>
            <a:endParaRPr lang="en-US" sz="2400" dirty="0"/>
          </a:p>
        </p:txBody>
      </p:sp>
      <p:sp>
        <p:nvSpPr>
          <p:cNvPr id="4" name="TextBox 3"/>
          <p:cNvSpPr txBox="1"/>
          <p:nvPr/>
        </p:nvSpPr>
        <p:spPr>
          <a:xfrm>
            <a:off x="356260" y="5937662"/>
            <a:ext cx="926275" cy="369332"/>
          </a:xfrm>
          <a:prstGeom prst="rect">
            <a:avLst/>
          </a:prstGeom>
          <a:noFill/>
        </p:spPr>
        <p:txBody>
          <a:bodyPr wrap="square" rtlCol="0">
            <a:spAutoFit/>
          </a:bodyPr>
          <a:lstStyle/>
          <a:p>
            <a:r>
              <a:rPr lang="en-US" dirty="0"/>
              <a:t>p. 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McKnight Crossings</a:t>
            </a:r>
            <a:br>
              <a:rPr lang="en-US" dirty="0"/>
            </a:br>
            <a:r>
              <a:rPr lang="en-US" dirty="0" err="1"/>
              <a:t>kidsCROSSINGS</a:t>
            </a:r>
            <a:endParaRPr lang="en-US" dirty="0"/>
          </a:p>
        </p:txBody>
      </p:sp>
      <p:sp>
        <p:nvSpPr>
          <p:cNvPr id="7" name="Rectangle 6"/>
          <p:cNvSpPr/>
          <p:nvPr/>
        </p:nvSpPr>
        <p:spPr>
          <a:xfrm>
            <a:off x="320260" y="3232564"/>
            <a:ext cx="8658087" cy="2677656"/>
          </a:xfrm>
          <a:prstGeom prst="rect">
            <a:avLst/>
          </a:prstGeom>
        </p:spPr>
        <p:txBody>
          <a:bodyPr wrap="square">
            <a:spAutoFit/>
          </a:bodyPr>
          <a:lstStyle/>
          <a:p>
            <a:r>
              <a:rPr lang="en-US" sz="1600" dirty="0"/>
              <a:t>At </a:t>
            </a:r>
            <a:r>
              <a:rPr lang="en-US" sz="1600" dirty="0" err="1"/>
              <a:t>kidsCROSSINGS</a:t>
            </a:r>
            <a:r>
              <a:rPr lang="en-US" sz="1600" dirty="0"/>
              <a:t>, we want to provide an environment for each child to be engaged with other students and with God.  </a:t>
            </a:r>
          </a:p>
          <a:p>
            <a:endParaRPr lang="en-US" sz="800" dirty="0"/>
          </a:p>
          <a:p>
            <a:r>
              <a:rPr lang="en-US" sz="1600" dirty="0"/>
              <a:t>In the preschool age group (2-4 years old), our goal is that every student know with all of their heart that:  God made them and God loves them; Jesus wants to be their friend FOREVER!</a:t>
            </a:r>
          </a:p>
          <a:p>
            <a:endParaRPr lang="en-US" sz="800" dirty="0"/>
          </a:p>
          <a:p>
            <a:r>
              <a:rPr lang="en-US" sz="1600" dirty="0"/>
              <a:t>As the kids get older (5 yrs. - 5th grade) and begin to discover God more fully, our goal is that each student understands 3 basic truths: </a:t>
            </a:r>
            <a:r>
              <a:rPr lang="en-US" sz="1600" b="1" dirty="0"/>
              <a:t>FAITH:</a:t>
            </a:r>
            <a:r>
              <a:rPr lang="en-US" sz="1600" dirty="0"/>
              <a:t> I can trust God no matter what; </a:t>
            </a:r>
            <a:r>
              <a:rPr lang="en-US" sz="1600" b="1" dirty="0"/>
              <a:t>WISDOM:</a:t>
            </a:r>
            <a:r>
              <a:rPr lang="en-US" sz="1600" dirty="0"/>
              <a:t> I need to make the wise choice; </a:t>
            </a:r>
            <a:r>
              <a:rPr lang="en-US" sz="1600" b="1" dirty="0"/>
              <a:t>FRIENDSHIP:</a:t>
            </a:r>
            <a:r>
              <a:rPr lang="en-US" sz="1600" dirty="0"/>
              <a:t> I should treat others the way I want to be treated.</a:t>
            </a:r>
          </a:p>
          <a:p>
            <a:endParaRPr lang="en-US" sz="800" dirty="0"/>
          </a:p>
          <a:p>
            <a:r>
              <a:rPr lang="en-US" sz="1600" dirty="0"/>
              <a:t>These basic truths are at the core of Jesus’s teachings and life.  Understanding these core truths is the first step in developing a passion for serving God for the rest of their lives.</a:t>
            </a:r>
          </a:p>
        </p:txBody>
      </p:sp>
      <p:sp>
        <p:nvSpPr>
          <p:cNvPr id="2" name="TextBox 1"/>
          <p:cNvSpPr txBox="1"/>
          <p:nvPr/>
        </p:nvSpPr>
        <p:spPr>
          <a:xfrm>
            <a:off x="320261" y="6270171"/>
            <a:ext cx="796020" cy="369332"/>
          </a:xfrm>
          <a:prstGeom prst="rect">
            <a:avLst/>
          </a:prstGeom>
          <a:noFill/>
        </p:spPr>
        <p:txBody>
          <a:bodyPr wrap="square" rtlCol="0">
            <a:spAutoFit/>
          </a:bodyPr>
          <a:lstStyle/>
          <a:p>
            <a:r>
              <a:rPr lang="en-US" dirty="0"/>
              <a:t>p. 17</a:t>
            </a:r>
          </a:p>
        </p:txBody>
      </p:sp>
      <p:pic>
        <p:nvPicPr>
          <p:cNvPr id="5" name="Picture 4">
            <a:extLst>
              <a:ext uri="{FF2B5EF4-FFF2-40B4-BE49-F238E27FC236}">
                <a16:creationId xmlns:a16="http://schemas.microsoft.com/office/drawing/2014/main" id="{7CFDB5F7-2FBF-49E6-8A11-67323A83BA76}"/>
              </a:ext>
            </a:extLst>
          </p:cNvPr>
          <p:cNvPicPr>
            <a:picLocks noChangeAspect="1"/>
          </p:cNvPicPr>
          <p:nvPr/>
        </p:nvPicPr>
        <p:blipFill>
          <a:blip r:embed="rId2"/>
          <a:stretch>
            <a:fillRect/>
          </a:stretch>
        </p:blipFill>
        <p:spPr>
          <a:xfrm>
            <a:off x="1008341" y="415517"/>
            <a:ext cx="2685835" cy="2724143"/>
          </a:xfrm>
          <a:prstGeom prst="rect">
            <a:avLst/>
          </a:prstGeom>
        </p:spPr>
      </p:pic>
    </p:spTree>
    <p:extLst>
      <p:ext uri="{BB962C8B-B14F-4D97-AF65-F5344CB8AC3E}">
        <p14:creationId xmlns:p14="http://schemas.microsoft.com/office/powerpoint/2010/main" val="611543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17" y="274638"/>
            <a:ext cx="8229600" cy="1143000"/>
          </a:xfrm>
        </p:spPr>
        <p:txBody>
          <a:bodyPr/>
          <a:lstStyle/>
          <a:p>
            <a:pPr algn="r"/>
            <a:r>
              <a:rPr lang="en-US" dirty="0"/>
              <a:t>McKnight Crossings</a:t>
            </a:r>
            <a:br>
              <a:rPr lang="en-US" dirty="0"/>
            </a:br>
            <a:r>
              <a:rPr lang="en-US" dirty="0"/>
              <a:t>Teen Ministry</a:t>
            </a:r>
          </a:p>
        </p:txBody>
      </p:sp>
      <p:sp>
        <p:nvSpPr>
          <p:cNvPr id="7" name="Rectangle 6"/>
          <p:cNvSpPr/>
          <p:nvPr/>
        </p:nvSpPr>
        <p:spPr>
          <a:xfrm>
            <a:off x="292962" y="3833656"/>
            <a:ext cx="8569310" cy="2200602"/>
          </a:xfrm>
          <a:prstGeom prst="rect">
            <a:avLst/>
          </a:prstGeom>
        </p:spPr>
        <p:txBody>
          <a:bodyPr wrap="square">
            <a:spAutoFit/>
          </a:bodyPr>
          <a:lstStyle/>
          <a:p>
            <a:r>
              <a:rPr lang="en-US" sz="1700" u="sng" dirty="0"/>
              <a:t>Purpose Statement</a:t>
            </a:r>
            <a:r>
              <a:rPr lang="en-US" sz="1700" dirty="0"/>
              <a:t>:  </a:t>
            </a:r>
            <a:r>
              <a:rPr lang="en-US" sz="1600" dirty="0"/>
              <a:t>Our Student Ministry desires to REACH non-believing students, to CONNECT them with other Christians, to help them GROW in their faith, to DISCOVER their ministry, and HONOR God with their life.</a:t>
            </a:r>
          </a:p>
          <a:p>
            <a:endParaRPr lang="en-US" sz="800" dirty="0"/>
          </a:p>
          <a:p>
            <a:r>
              <a:rPr lang="en-US" sz="1600" dirty="0"/>
              <a:t>In our Student Ministry, we want to provide an environment for each child to be engaged with other students and with God. We meet for Sunday morning worship and have planned events throughout the year such as Wednesday night youth group, service projects, mission trips, and Bible study. </a:t>
            </a:r>
          </a:p>
          <a:p>
            <a:pPr algn="just"/>
            <a:r>
              <a:rPr lang="en-US" sz="1600" dirty="0"/>
              <a:t>E-mail Michalie Brown or call 314-962-7026. </a:t>
            </a:r>
          </a:p>
          <a:p>
            <a:endParaRPr lang="en-US" sz="1600" dirty="0"/>
          </a:p>
        </p:txBody>
      </p:sp>
      <p:sp>
        <p:nvSpPr>
          <p:cNvPr id="3" name="TextBox 2"/>
          <p:cNvSpPr txBox="1"/>
          <p:nvPr/>
        </p:nvSpPr>
        <p:spPr>
          <a:xfrm>
            <a:off x="4577617" y="1713390"/>
            <a:ext cx="184731" cy="369332"/>
          </a:xfrm>
          <a:prstGeom prst="rect">
            <a:avLst/>
          </a:prstGeom>
          <a:noFill/>
        </p:spPr>
        <p:txBody>
          <a:bodyPr wrap="none" rtlCol="0">
            <a:spAutoFit/>
          </a:bodyPr>
          <a:lstStyle/>
          <a:p>
            <a:endParaRPr lang="en-US" dirty="0"/>
          </a:p>
        </p:txBody>
      </p:sp>
      <p:sp>
        <p:nvSpPr>
          <p:cNvPr id="5" name="TextBox 4"/>
          <p:cNvSpPr txBox="1"/>
          <p:nvPr/>
        </p:nvSpPr>
        <p:spPr>
          <a:xfrm>
            <a:off x="462817" y="6151418"/>
            <a:ext cx="926596" cy="369332"/>
          </a:xfrm>
          <a:prstGeom prst="rect">
            <a:avLst/>
          </a:prstGeom>
          <a:noFill/>
        </p:spPr>
        <p:txBody>
          <a:bodyPr wrap="square" rtlCol="0">
            <a:spAutoFit/>
          </a:bodyPr>
          <a:lstStyle/>
          <a:p>
            <a:r>
              <a:rPr lang="en-US" dirty="0"/>
              <a:t>p. 18</a:t>
            </a:r>
          </a:p>
        </p:txBody>
      </p:sp>
      <p:pic>
        <p:nvPicPr>
          <p:cNvPr id="6" name="Picture 5">
            <a:extLst>
              <a:ext uri="{FF2B5EF4-FFF2-40B4-BE49-F238E27FC236}">
                <a16:creationId xmlns:a16="http://schemas.microsoft.com/office/drawing/2014/main" id="{B067B76E-629A-4FFE-A220-D8FBEC8B5B5C}"/>
              </a:ext>
            </a:extLst>
          </p:cNvPr>
          <p:cNvPicPr>
            <a:picLocks noChangeAspect="1"/>
          </p:cNvPicPr>
          <p:nvPr/>
        </p:nvPicPr>
        <p:blipFill>
          <a:blip r:embed="rId2"/>
          <a:stretch>
            <a:fillRect/>
          </a:stretch>
        </p:blipFill>
        <p:spPr>
          <a:xfrm>
            <a:off x="662609" y="991308"/>
            <a:ext cx="5120640" cy="2560320"/>
          </a:xfrm>
          <a:prstGeom prst="rect">
            <a:avLst/>
          </a:prstGeom>
        </p:spPr>
      </p:pic>
    </p:spTree>
    <p:extLst>
      <p:ext uri="{BB962C8B-B14F-4D97-AF65-F5344CB8AC3E}">
        <p14:creationId xmlns:p14="http://schemas.microsoft.com/office/powerpoint/2010/main" val="61154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Welcome to </a:t>
            </a:r>
            <a:br>
              <a:rPr lang="en-US" dirty="0"/>
            </a:br>
            <a:r>
              <a:rPr lang="en-US" dirty="0"/>
              <a:t>McKnight Crossings</a:t>
            </a:r>
          </a:p>
        </p:txBody>
      </p:sp>
      <p:sp>
        <p:nvSpPr>
          <p:cNvPr id="3" name="Content Placeholder 2"/>
          <p:cNvSpPr>
            <a:spLocks noGrp="1"/>
          </p:cNvSpPr>
          <p:nvPr>
            <p:ph idx="1"/>
          </p:nvPr>
        </p:nvSpPr>
        <p:spPr>
          <a:xfrm>
            <a:off x="457200" y="971826"/>
            <a:ext cx="8229600" cy="5411304"/>
          </a:xfrm>
        </p:spPr>
        <p:txBody>
          <a:bodyPr>
            <a:normAutofit fontScale="25000" lnSpcReduction="20000"/>
          </a:bodyPr>
          <a:lstStyle/>
          <a:p>
            <a:pPr>
              <a:buNone/>
            </a:pPr>
            <a:endParaRPr lang="en-US" sz="5538" i="1" dirty="0"/>
          </a:p>
          <a:p>
            <a:pPr>
              <a:buNone/>
            </a:pPr>
            <a:r>
              <a:rPr lang="en-US" sz="6400" b="1" i="1" dirty="0">
                <a:latin typeface="Handwriting - Dakota"/>
                <a:cs typeface="Handwriting - Dakota"/>
              </a:rPr>
              <a:t>We are so glad that you are here with the McKnight Crossings family.  Our prayer is that you will not only be blessed by being here, but that you will also become a greater blessing to others!</a:t>
            </a:r>
          </a:p>
          <a:p>
            <a:pPr>
              <a:buNone/>
            </a:pPr>
            <a:r>
              <a:rPr lang="en-US" sz="6400" b="1" i="1" dirty="0">
                <a:latin typeface="Handwriting - Dakota"/>
                <a:cs typeface="Handwriting - Dakota"/>
              </a:rPr>
              <a:t>  </a:t>
            </a:r>
          </a:p>
          <a:p>
            <a:pPr>
              <a:buNone/>
            </a:pPr>
            <a:r>
              <a:rPr lang="en-US" sz="6400" b="1" i="1" dirty="0">
                <a:latin typeface="Handwriting - Dakota"/>
                <a:cs typeface="Handwriting - Dakota"/>
              </a:rPr>
              <a:t>Our Shepherds and Ministry Team believe that you have the greatest opportunity to grow and develop deeper relationships if you commit to several key expectations.  The more we and you stay focused on these key commitments, the greater our blessing to others becomes.</a:t>
            </a:r>
          </a:p>
          <a:p>
            <a:pPr>
              <a:buNone/>
            </a:pPr>
            <a:endParaRPr lang="en-US" sz="6400" b="1" i="1" dirty="0">
              <a:latin typeface="Handwriting - Dakota"/>
              <a:cs typeface="Handwriting - Dakota"/>
            </a:endParaRPr>
          </a:p>
          <a:p>
            <a:pPr>
              <a:buNone/>
            </a:pPr>
            <a:r>
              <a:rPr lang="en-US" sz="6400" b="1" i="1" dirty="0">
                <a:latin typeface="Handwriting - Dakota"/>
                <a:cs typeface="Handwriting - Dakota"/>
              </a:rPr>
              <a:t>If you commit to be a part of our family, we feel a responsibility to help you in your Christian walk, as we familiarize you with this church and find places for you to belong and serve.  We are holding one another to member expectations explained in this orientation and summarized below.	</a:t>
            </a:r>
          </a:p>
          <a:p>
            <a:pPr>
              <a:buNone/>
            </a:pPr>
            <a:endParaRPr lang="en-US" sz="6400" i="1" dirty="0">
              <a:latin typeface="Handwriting - Dakota"/>
              <a:cs typeface="Handwriting - Dakota"/>
            </a:endParaRPr>
          </a:p>
          <a:p>
            <a:pPr algn="ctr">
              <a:buNone/>
            </a:pPr>
            <a:r>
              <a:rPr lang="en-US" sz="4800" b="1" dirty="0"/>
              <a:t>MEMBER EXPECTATIONS</a:t>
            </a:r>
          </a:p>
          <a:p>
            <a:pPr lvl="5"/>
            <a:r>
              <a:rPr lang="en-US" sz="4800" dirty="0"/>
              <a:t>Live Faithfully – Ephesians 4:1</a:t>
            </a:r>
          </a:p>
          <a:p>
            <a:pPr lvl="5"/>
            <a:r>
              <a:rPr lang="en-US" sz="4800" dirty="0"/>
              <a:t>Participate Regularly – Hebrews 10:23-25</a:t>
            </a:r>
          </a:p>
          <a:p>
            <a:pPr lvl="5"/>
            <a:r>
              <a:rPr lang="en-US" sz="4800" dirty="0"/>
              <a:t>Serve Willingly – I Peter 4:10-11</a:t>
            </a:r>
          </a:p>
          <a:p>
            <a:pPr lvl="5"/>
            <a:r>
              <a:rPr lang="en-US" sz="4800" dirty="0"/>
              <a:t>Give Generously – II Corinthians 9:6-7</a:t>
            </a:r>
          </a:p>
          <a:p>
            <a:pPr lvl="5"/>
            <a:r>
              <a:rPr lang="en-US" sz="4800" dirty="0"/>
              <a:t>Speak Positively – Colossians 4:5-6</a:t>
            </a:r>
          </a:p>
          <a:p>
            <a:pPr lvl="5"/>
            <a:r>
              <a:rPr lang="en-US" sz="4800" dirty="0"/>
              <a:t>Pray Continually – I Thessalonians 5:17</a:t>
            </a:r>
          </a:p>
          <a:p>
            <a:pPr lvl="5"/>
            <a:endParaRPr lang="en-US" sz="4800" dirty="0"/>
          </a:p>
          <a:p>
            <a:pPr>
              <a:buNone/>
            </a:pPr>
            <a:r>
              <a:rPr lang="en-US" sz="5538" i="1" dirty="0"/>
              <a:t>									May God bless your faith walk,</a:t>
            </a:r>
          </a:p>
          <a:p>
            <a:pPr>
              <a:buNone/>
            </a:pPr>
            <a:r>
              <a:rPr lang="en-US" sz="5538" i="1" dirty="0"/>
              <a:t>									Ministry Staff and Shepherds</a:t>
            </a:r>
          </a:p>
          <a:p>
            <a:pPr algn="r">
              <a:buNone/>
            </a:pPr>
            <a:endParaRPr lang="en-US" sz="1600" dirty="0"/>
          </a:p>
        </p:txBody>
      </p:sp>
      <p:sp>
        <p:nvSpPr>
          <p:cNvPr id="4" name="TextBox 3"/>
          <p:cNvSpPr txBox="1"/>
          <p:nvPr/>
        </p:nvSpPr>
        <p:spPr>
          <a:xfrm>
            <a:off x="457200" y="6103916"/>
            <a:ext cx="558140" cy="369332"/>
          </a:xfrm>
          <a:prstGeom prst="rect">
            <a:avLst/>
          </a:prstGeom>
          <a:noFill/>
        </p:spPr>
        <p:txBody>
          <a:bodyPr wrap="square" rtlCol="0">
            <a:spAutoFit/>
          </a:bodyPr>
          <a:lstStyle/>
          <a:p>
            <a:r>
              <a:rPr lang="en-US" dirty="0"/>
              <a:t>p. 1</a:t>
            </a:r>
          </a:p>
        </p:txBody>
      </p:sp>
    </p:spTree>
    <p:extLst>
      <p:ext uri="{BB962C8B-B14F-4D97-AF65-F5344CB8AC3E}">
        <p14:creationId xmlns:p14="http://schemas.microsoft.com/office/powerpoint/2010/main" val="3508477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354" y="1295921"/>
            <a:ext cx="7773293" cy="1143000"/>
          </a:xfrm>
        </p:spPr>
        <p:txBody>
          <a:bodyPr>
            <a:normAutofit fontScale="90000"/>
          </a:bodyPr>
          <a:lstStyle/>
          <a:p>
            <a:pPr>
              <a:defRPr/>
            </a:pPr>
            <a:br>
              <a:rPr lang="en-US" sz="4000" b="1" dirty="0">
                <a:sym typeface="Helvetica Light"/>
              </a:rPr>
            </a:br>
            <a:r>
              <a:rPr lang="en-US" sz="4000" b="1" dirty="0">
                <a:sym typeface="Helvetica Light"/>
              </a:rPr>
              <a:t>What members of this church are expected to do.</a:t>
            </a:r>
            <a:br>
              <a:rPr lang="en-US" sz="4000" b="1" dirty="0">
                <a:sym typeface="Helvetica Light"/>
              </a:rPr>
            </a:br>
            <a:br>
              <a:rPr lang="en-US" sz="1800" b="1" dirty="0">
                <a:sym typeface="Helvetica Light"/>
              </a:rPr>
            </a:br>
            <a:r>
              <a:rPr lang="en-US" sz="4000" b="1" dirty="0">
                <a:sym typeface="Helvetica Light"/>
              </a:rPr>
              <a:t>The Shepherds ask that McKnight Crossings members be committed to:</a:t>
            </a:r>
          </a:p>
        </p:txBody>
      </p:sp>
      <p:sp>
        <p:nvSpPr>
          <p:cNvPr id="40963" name="Rectangle 3"/>
          <p:cNvSpPr>
            <a:spLocks noGrp="1" noChangeArrowheads="1"/>
          </p:cNvSpPr>
          <p:nvPr>
            <p:ph type="body" idx="1"/>
          </p:nvPr>
        </p:nvSpPr>
        <p:spPr>
          <a:xfrm>
            <a:off x="1056548" y="3529039"/>
            <a:ext cx="7498978" cy="2700907"/>
          </a:xfrm>
        </p:spPr>
        <p:txBody>
          <a:bodyPr>
            <a:normAutofit/>
          </a:bodyPr>
          <a:lstStyle/>
          <a:p>
            <a:pPr marL="0" indent="0">
              <a:buNone/>
            </a:pPr>
            <a:r>
              <a:rPr lang="en-US" sz="2400" b="1" dirty="0"/>
              <a:t>Delight in God. Encourage One Another. Serve Eagerly. </a:t>
            </a:r>
          </a:p>
          <a:p>
            <a:pPr marL="609430" indent="-609430">
              <a:buFontTx/>
              <a:buAutoNum type="arabicPeriod"/>
            </a:pPr>
            <a:endParaRPr lang="en-US" sz="1000" dirty="0"/>
          </a:p>
          <a:p>
            <a:pPr marL="609430" indent="-609430">
              <a:buFontTx/>
              <a:buAutoNum type="arabicPeriod"/>
            </a:pPr>
            <a:r>
              <a:rPr lang="en-US" sz="2000" dirty="0"/>
              <a:t>Learn to love God deeply through prayer and worship.		</a:t>
            </a:r>
          </a:p>
          <a:p>
            <a:pPr marL="609430" indent="-609430">
              <a:buFontTx/>
              <a:buAutoNum type="arabicPeriod"/>
            </a:pPr>
            <a:r>
              <a:rPr lang="en-US" sz="2000" dirty="0"/>
              <a:t>Develop relationships (find a Connect Group and always speak positively of one another).</a:t>
            </a:r>
          </a:p>
          <a:p>
            <a:pPr marL="609430" indent="-609430">
              <a:buFontTx/>
              <a:buAutoNum type="arabicPeriod"/>
            </a:pPr>
            <a:r>
              <a:rPr lang="en-US" sz="2000" dirty="0"/>
              <a:t>Use your gifts to serve the body and the community. </a:t>
            </a:r>
          </a:p>
          <a:p>
            <a:pPr marL="609430" indent="-609430">
              <a:buFontTx/>
              <a:buAutoNum type="arabicPeriod"/>
            </a:pPr>
            <a:r>
              <a:rPr lang="en-US" sz="2000" dirty="0"/>
              <a:t>Give generously.	</a:t>
            </a:r>
            <a:r>
              <a:rPr lang="en-US" dirty="0"/>
              <a:t>	</a:t>
            </a:r>
          </a:p>
        </p:txBody>
      </p:sp>
      <p:sp>
        <p:nvSpPr>
          <p:cNvPr id="2" name="TextBox 1"/>
          <p:cNvSpPr txBox="1"/>
          <p:nvPr/>
        </p:nvSpPr>
        <p:spPr>
          <a:xfrm>
            <a:off x="475013" y="6127668"/>
            <a:ext cx="997527" cy="369332"/>
          </a:xfrm>
          <a:prstGeom prst="rect">
            <a:avLst/>
          </a:prstGeom>
          <a:noFill/>
        </p:spPr>
        <p:txBody>
          <a:bodyPr wrap="square" rtlCol="0">
            <a:spAutoFit/>
          </a:bodyPr>
          <a:lstStyle/>
          <a:p>
            <a:r>
              <a:rPr lang="en-US" dirty="0"/>
              <a:t>p. 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1975" y="1061028"/>
            <a:ext cx="4095750" cy="777297"/>
          </a:xfrm>
        </p:spPr>
        <p:txBody>
          <a:bodyPr>
            <a:normAutofit/>
          </a:bodyPr>
          <a:lstStyle/>
          <a:p>
            <a:pPr algn="ctr"/>
            <a:r>
              <a:rPr lang="en-US" sz="4000" dirty="0"/>
              <a:t>WELCOME PACKET</a:t>
            </a:r>
          </a:p>
        </p:txBody>
      </p:sp>
      <p:sp>
        <p:nvSpPr>
          <p:cNvPr id="3" name="Subtitle 2"/>
          <p:cNvSpPr>
            <a:spLocks noGrp="1"/>
          </p:cNvSpPr>
          <p:nvPr>
            <p:ph type="subTitle" idx="1"/>
          </p:nvPr>
        </p:nvSpPr>
        <p:spPr>
          <a:xfrm>
            <a:off x="781235" y="1698171"/>
            <a:ext cx="7537142" cy="4762006"/>
          </a:xfrm>
        </p:spPr>
        <p:txBody>
          <a:bodyPr>
            <a:normAutofit lnSpcReduction="10000"/>
          </a:bodyPr>
          <a:lstStyle/>
          <a:p>
            <a:pPr algn="ctr"/>
            <a:r>
              <a:rPr lang="en-US" sz="2000" b="1" i="1" u="sng" dirty="0"/>
              <a:t>OUR MISSION</a:t>
            </a:r>
          </a:p>
          <a:p>
            <a:pPr algn="ctr"/>
            <a:endParaRPr lang="en-US" sz="400" b="1" i="1" u="sng" dirty="0"/>
          </a:p>
          <a:p>
            <a:pPr algn="ctr"/>
            <a:r>
              <a:rPr lang="en-US" sz="2000" i="1" dirty="0"/>
              <a:t>A church family welcoming others into a growing relationship with Christ and His community through God’s radical hospitality.</a:t>
            </a:r>
          </a:p>
          <a:p>
            <a:pPr algn="ctr"/>
            <a:endParaRPr lang="en-US" sz="900" i="1" dirty="0"/>
          </a:p>
          <a:p>
            <a:pPr algn="ctr"/>
            <a:r>
              <a:rPr lang="en-US" sz="2000" b="1" i="1" u="sng" dirty="0"/>
              <a:t>OUR VISION</a:t>
            </a:r>
          </a:p>
          <a:p>
            <a:pPr algn="ctr"/>
            <a:endParaRPr lang="en-US" sz="400" b="1" i="1" u="sng" dirty="0"/>
          </a:p>
          <a:p>
            <a:pPr algn="ctr"/>
            <a:r>
              <a:rPr lang="en-US" sz="2000" i="1" dirty="0"/>
              <a:t>Creating a contagious culture eager to tell the good things God is doing.</a:t>
            </a:r>
          </a:p>
          <a:p>
            <a:pPr algn="ctr"/>
            <a:endParaRPr lang="en-US" sz="900" i="1" dirty="0"/>
          </a:p>
          <a:p>
            <a:pPr algn="ctr"/>
            <a:r>
              <a:rPr lang="en-US" sz="2000" b="1" i="1" u="sng" dirty="0"/>
              <a:t>OUR APPROACH</a:t>
            </a:r>
          </a:p>
          <a:p>
            <a:pPr algn="ctr"/>
            <a:endParaRPr lang="en-US" sz="500" b="1" i="1" u="sng" dirty="0"/>
          </a:p>
          <a:p>
            <a:pPr algn="ctr"/>
            <a:r>
              <a:rPr lang="en-US" sz="2000" i="1" dirty="0"/>
              <a:t>Our ministry is based on faithfully practicing three areas: 1) Delighting in God; 2) Encouraging One Another; 3) Serving Eagerly.</a:t>
            </a:r>
          </a:p>
          <a:p>
            <a:pPr algn="ctr"/>
            <a:endParaRPr lang="en-US" sz="1300" i="1" dirty="0"/>
          </a:p>
          <a:p>
            <a:pPr algn="ctr"/>
            <a:endParaRPr lang="en-US" sz="1300" i="1" dirty="0"/>
          </a:p>
          <a:p>
            <a:pPr algn="ctr"/>
            <a:r>
              <a:rPr lang="en-US" sz="1300" i="1" dirty="0">
                <a:solidFill>
                  <a:srgbClr val="0D0D0D"/>
                </a:solidFill>
              </a:rPr>
              <a:t>2515 South McKnight Road</a:t>
            </a:r>
          </a:p>
          <a:p>
            <a:pPr algn="ctr"/>
            <a:r>
              <a:rPr lang="en-US" sz="1300" i="1" dirty="0">
                <a:solidFill>
                  <a:srgbClr val="0D0D0D"/>
                </a:solidFill>
              </a:rPr>
              <a:t>St. Louis, Missouri 63124-1431</a:t>
            </a:r>
          </a:p>
          <a:p>
            <a:pPr algn="ctr"/>
            <a:r>
              <a:rPr lang="en-US" sz="1300" i="1" dirty="0">
                <a:solidFill>
                  <a:srgbClr val="0D0D0D"/>
                </a:solidFill>
              </a:rPr>
              <a:t>(314) 962-7026</a:t>
            </a:r>
          </a:p>
          <a:p>
            <a:pPr algn="ctr"/>
            <a:r>
              <a:rPr lang="en-US" sz="1300" i="1" dirty="0">
                <a:solidFill>
                  <a:srgbClr val="0D0D0D"/>
                </a:solidFill>
              </a:rPr>
              <a:t>www.mcknightcrossings.org</a:t>
            </a:r>
            <a:endParaRPr lang="en-US" sz="1300" dirty="0">
              <a:solidFill>
                <a:srgbClr val="0D0D0D"/>
              </a:solidFill>
            </a:endParaRPr>
          </a:p>
        </p:txBody>
      </p:sp>
      <p:sp>
        <p:nvSpPr>
          <p:cNvPr id="4" name="TextBox 3"/>
          <p:cNvSpPr txBox="1"/>
          <p:nvPr/>
        </p:nvSpPr>
        <p:spPr>
          <a:xfrm>
            <a:off x="400792" y="6067096"/>
            <a:ext cx="570016" cy="369332"/>
          </a:xfrm>
          <a:prstGeom prst="rect">
            <a:avLst/>
          </a:prstGeom>
          <a:noFill/>
        </p:spPr>
        <p:txBody>
          <a:bodyPr wrap="square" rtlCol="0">
            <a:spAutoFit/>
          </a:bodyPr>
          <a:lstStyle/>
          <a:p>
            <a:r>
              <a:rPr lang="en-US" dirty="0"/>
              <a:t>p. 2</a:t>
            </a: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u="none" kern="1200">
                <a:solidFill>
                  <a:schemeClr val="accent3">
                    <a:lumMod val="75000"/>
                  </a:schemeClr>
                </a:solidFill>
                <a:latin typeface="+mj-lt"/>
                <a:ea typeface="+mj-ea"/>
                <a:cs typeface="+mj-cs"/>
              </a:defRPr>
            </a:lvl1pPr>
          </a:lstStyle>
          <a:p>
            <a:pPr algn="r"/>
            <a:r>
              <a:rPr lang="en-US" dirty="0"/>
              <a:t>McKnight Crossings</a:t>
            </a:r>
          </a:p>
          <a:p>
            <a:pPr algn="r"/>
            <a:r>
              <a:rPr lang="en-US" dirty="0"/>
              <a:t>Welcome Packet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Mission Statement</a:t>
            </a:r>
          </a:p>
        </p:txBody>
      </p:sp>
      <p:sp>
        <p:nvSpPr>
          <p:cNvPr id="3" name="Content Placeholder 2"/>
          <p:cNvSpPr>
            <a:spLocks noGrp="1"/>
          </p:cNvSpPr>
          <p:nvPr>
            <p:ph idx="1"/>
          </p:nvPr>
        </p:nvSpPr>
        <p:spPr>
          <a:xfrm>
            <a:off x="457200" y="1600200"/>
            <a:ext cx="8229600" cy="4836226"/>
          </a:xfrm>
        </p:spPr>
        <p:txBody>
          <a:bodyPr>
            <a:normAutofit fontScale="92500" lnSpcReduction="10000"/>
          </a:bodyPr>
          <a:lstStyle/>
          <a:p>
            <a:pPr algn="ctr">
              <a:buNone/>
            </a:pPr>
            <a:r>
              <a:rPr lang="en-US" sz="2000" b="1" i="1" dirty="0"/>
              <a:t>A church family welcoming others into a growing relationship with Christ and His community through God’s radical hospitality.</a:t>
            </a:r>
          </a:p>
          <a:p>
            <a:pPr>
              <a:buNone/>
            </a:pPr>
            <a:endParaRPr lang="en-US" sz="2000" i="1" dirty="0"/>
          </a:p>
          <a:p>
            <a:pPr marL="640080">
              <a:buNone/>
            </a:pPr>
            <a:r>
              <a:rPr lang="en-US" sz="2000" dirty="0"/>
              <a:t>What do the key words below, from our mission statement, say about our</a:t>
            </a:r>
          </a:p>
          <a:p>
            <a:pPr marL="640080">
              <a:buNone/>
            </a:pPr>
            <a:r>
              <a:rPr lang="en-US" sz="2000" dirty="0"/>
              <a:t>core values?</a:t>
            </a:r>
          </a:p>
          <a:p>
            <a:pPr>
              <a:buNone/>
            </a:pPr>
            <a:endParaRPr lang="en-US" sz="2000" dirty="0"/>
          </a:p>
          <a:p>
            <a:pPr lvl="2"/>
            <a:r>
              <a:rPr lang="en-US" sz="2000" i="1" dirty="0"/>
              <a:t>family</a:t>
            </a:r>
          </a:p>
          <a:p>
            <a:pPr lvl="2"/>
            <a:r>
              <a:rPr lang="en-US" sz="2000" i="1" dirty="0"/>
              <a:t>welcoming</a:t>
            </a:r>
          </a:p>
          <a:p>
            <a:pPr lvl="2"/>
            <a:r>
              <a:rPr lang="en-US" sz="2000" i="1" dirty="0"/>
              <a:t>growing relationship with Christ and His community</a:t>
            </a:r>
          </a:p>
          <a:p>
            <a:pPr lvl="2"/>
            <a:r>
              <a:rPr lang="en-US" sz="2000" i="1" dirty="0"/>
              <a:t>God’s radical hospitality</a:t>
            </a:r>
          </a:p>
          <a:p>
            <a:endParaRPr lang="en-US" sz="2000" i="1" dirty="0"/>
          </a:p>
          <a:p>
            <a:endParaRPr lang="en-US" i="1" dirty="0"/>
          </a:p>
          <a:p>
            <a:pPr>
              <a:buNone/>
            </a:pPr>
            <a:endParaRPr lang="en-US" i="1" dirty="0"/>
          </a:p>
          <a:p>
            <a:pPr>
              <a:buNone/>
            </a:pPr>
            <a:endParaRPr lang="en-US" dirty="0"/>
          </a:p>
          <a:p>
            <a:pPr>
              <a:buNone/>
            </a:pPr>
            <a:r>
              <a:rPr lang="en-US" dirty="0"/>
              <a:t>p.3</a:t>
            </a:r>
          </a:p>
          <a:p>
            <a:pPr>
              <a:buNone/>
            </a:pPr>
            <a:endParaRPr lang="en-US" i="1" dirty="0"/>
          </a:p>
          <a:p>
            <a:pPr>
              <a:buNone/>
            </a:pPr>
            <a:endParaRPr lang="en-US" i="1" dirty="0"/>
          </a:p>
          <a:p>
            <a:pP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 Our Core Beliefs</a:t>
            </a:r>
          </a:p>
        </p:txBody>
      </p:sp>
      <p:sp>
        <p:nvSpPr>
          <p:cNvPr id="3" name="Content Placeholder 2"/>
          <p:cNvSpPr>
            <a:spLocks noGrp="1"/>
          </p:cNvSpPr>
          <p:nvPr>
            <p:ph idx="1"/>
          </p:nvPr>
        </p:nvSpPr>
        <p:spPr>
          <a:xfrm>
            <a:off x="457200" y="1417638"/>
            <a:ext cx="8229600" cy="4954449"/>
          </a:xfrm>
        </p:spPr>
        <p:txBody>
          <a:bodyPr wrap="square" anchor="ctr">
            <a:normAutofit lnSpcReduction="10000"/>
          </a:bodyPr>
          <a:lstStyle/>
          <a:p>
            <a:pPr lvl="0"/>
            <a:endParaRPr lang="en-US" sz="2400" b="1" dirty="0"/>
          </a:p>
          <a:p>
            <a:pPr lvl="0"/>
            <a:endParaRPr lang="en-US" sz="2400" b="1" dirty="0"/>
          </a:p>
          <a:p>
            <a:pPr lvl="0">
              <a:buNone/>
            </a:pPr>
            <a:r>
              <a:rPr lang="en-US" sz="2000" b="1" i="1" dirty="0"/>
              <a:t>We have a few core beliefs that are the basis of our unity, mission, and congregational life.</a:t>
            </a:r>
          </a:p>
          <a:p>
            <a:pPr lvl="0"/>
            <a:endParaRPr lang="en-US" sz="2400" b="1" dirty="0"/>
          </a:p>
          <a:p>
            <a:pPr marL="571500" lvl="0" indent="-571500">
              <a:buFont typeface="Wingdings" charset="2"/>
              <a:buChar char="ü"/>
            </a:pPr>
            <a:r>
              <a:rPr lang="en-US" sz="2400" b="1" dirty="0"/>
              <a:t>About The Authority We Live By</a:t>
            </a:r>
          </a:p>
          <a:p>
            <a:pPr lvl="0"/>
            <a:endParaRPr lang="en-US" sz="2400" b="1" dirty="0"/>
          </a:p>
          <a:p>
            <a:pPr lvl="1"/>
            <a:r>
              <a:rPr lang="en-US" sz="2000" b="1" dirty="0"/>
              <a:t>We affirm our submission to the authority of Christ.</a:t>
            </a:r>
            <a:endParaRPr lang="en-US" sz="2000" dirty="0"/>
          </a:p>
          <a:p>
            <a:pPr lvl="2"/>
            <a:r>
              <a:rPr lang="en-US" sz="1800" dirty="0"/>
              <a:t>We submit to the authority of God’s Word in Scripture, always pointing us to Jesus Christ – his person, work, and words.</a:t>
            </a:r>
          </a:p>
          <a:p>
            <a:pPr lvl="2"/>
            <a:r>
              <a:rPr lang="en-US" sz="1800" dirty="0"/>
              <a:t>The authority of the Church rests in Christ as the builder, foundation, and Head of the Body.</a:t>
            </a:r>
          </a:p>
          <a:p>
            <a:pPr lvl="2"/>
            <a:r>
              <a:rPr lang="en-US" sz="1700" dirty="0">
                <a:solidFill>
                  <a:schemeClr val="bg1">
                    <a:lumMod val="50000"/>
                  </a:schemeClr>
                </a:solidFill>
              </a:rPr>
              <a:t>Matt. 28:18-20; John 5:39, 20:30-31; Col. 1:15-18; 2 Tim. 3:16-17; Heb. 1:1-4, 4:12; 1 Cor. 3:10-11; Eph. 2:19-22</a:t>
            </a:r>
          </a:p>
          <a:p>
            <a:pPr lvl="2">
              <a:buNone/>
            </a:pPr>
            <a:endParaRPr lang="en-US" dirty="0"/>
          </a:p>
          <a:p>
            <a:pPr lvl="0"/>
            <a:endParaRPr lang="en-US" dirty="0"/>
          </a:p>
          <a:p>
            <a:pPr>
              <a:buNone/>
            </a:pPr>
            <a:endParaRPr lang="en-US" dirty="0"/>
          </a:p>
          <a:p>
            <a:pPr lvl="2"/>
            <a:endParaRPr lang="en-US" dirty="0"/>
          </a:p>
          <a:p>
            <a:endParaRPr lang="en-US" sz="2560" dirty="0"/>
          </a:p>
        </p:txBody>
      </p:sp>
      <p:sp>
        <p:nvSpPr>
          <p:cNvPr id="4" name="TextBox 3"/>
          <p:cNvSpPr txBox="1"/>
          <p:nvPr/>
        </p:nvSpPr>
        <p:spPr>
          <a:xfrm>
            <a:off x="564078" y="5937662"/>
            <a:ext cx="700645" cy="369332"/>
          </a:xfrm>
          <a:prstGeom prst="rect">
            <a:avLst/>
          </a:prstGeom>
          <a:noFill/>
        </p:spPr>
        <p:txBody>
          <a:bodyPr wrap="square" rtlCol="0">
            <a:spAutoFit/>
          </a:bodyPr>
          <a:lstStyle/>
          <a:p>
            <a:r>
              <a:rPr lang="en-US" dirty="0"/>
              <a:t>p. 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 Our Core Beliefs</a:t>
            </a:r>
          </a:p>
        </p:txBody>
      </p:sp>
      <p:sp>
        <p:nvSpPr>
          <p:cNvPr id="3" name="Content Placeholder 2"/>
          <p:cNvSpPr>
            <a:spLocks noGrp="1"/>
          </p:cNvSpPr>
          <p:nvPr>
            <p:ph idx="1"/>
          </p:nvPr>
        </p:nvSpPr>
        <p:spPr>
          <a:xfrm>
            <a:off x="457200" y="1453553"/>
            <a:ext cx="8229600" cy="4632148"/>
          </a:xfrm>
        </p:spPr>
        <p:txBody>
          <a:bodyPr wrap="square" anchor="ctr">
            <a:normAutofit fontScale="47500" lnSpcReduction="20000"/>
          </a:bodyPr>
          <a:lstStyle/>
          <a:p>
            <a:pPr lvl="2">
              <a:buNone/>
            </a:pPr>
            <a:endParaRPr lang="en-US"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r>
              <a:rPr lang="en-US" sz="2000" dirty="0"/>
              <a:t>  </a:t>
            </a:r>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1300" dirty="0"/>
          </a:p>
          <a:p>
            <a:pPr marL="514350" lvl="0" indent="-514350">
              <a:buFont typeface="Wingdings" charset="2"/>
              <a:buChar char="ü"/>
            </a:pPr>
            <a:r>
              <a:rPr lang="en-US" sz="5100" b="1" dirty="0"/>
              <a:t>About Our Salvation</a:t>
            </a:r>
          </a:p>
          <a:p>
            <a:pPr lvl="0">
              <a:buNone/>
            </a:pPr>
            <a:endParaRPr lang="en-US" sz="2400" b="1" dirty="0"/>
          </a:p>
          <a:p>
            <a:pPr lvl="1"/>
            <a:r>
              <a:rPr lang="en-US" sz="4200" b="1" dirty="0"/>
              <a:t>We affirm the need for every person to have a saving relationship with Christ.</a:t>
            </a:r>
            <a:endParaRPr lang="en-US" sz="4200" dirty="0"/>
          </a:p>
          <a:p>
            <a:pPr lvl="2">
              <a:lnSpc>
                <a:spcPct val="120000"/>
              </a:lnSpc>
            </a:pPr>
            <a:r>
              <a:rPr lang="en-US" sz="3800" dirty="0"/>
              <a:t>Because of our sin and disobedience, we are saved through Jesus Christ as the only way to the Father.</a:t>
            </a:r>
          </a:p>
          <a:p>
            <a:pPr lvl="2">
              <a:lnSpc>
                <a:spcPct val="120000"/>
              </a:lnSpc>
            </a:pPr>
            <a:r>
              <a:rPr lang="en-US" sz="3800" dirty="0"/>
              <a:t>We are made right with God through the grace given in the life, death, burial, and resurrection of Jesus.</a:t>
            </a:r>
          </a:p>
          <a:p>
            <a:pPr lvl="2">
              <a:lnSpc>
                <a:spcPct val="120000"/>
              </a:lnSpc>
            </a:pPr>
            <a:r>
              <a:rPr lang="en-US" sz="3800" dirty="0"/>
              <a:t>We come to Christ through faith, repentance, and baptism.</a:t>
            </a:r>
          </a:p>
          <a:p>
            <a:pPr lvl="2">
              <a:lnSpc>
                <a:spcPct val="120000"/>
              </a:lnSpc>
            </a:pPr>
            <a:r>
              <a:rPr lang="en-US" sz="3800" dirty="0"/>
              <a:t>We request all members to be baptized by immersion as a pledge of commitment to God, and to receive every blessing he offers his children.</a:t>
            </a:r>
          </a:p>
          <a:p>
            <a:pPr lvl="2"/>
            <a:r>
              <a:rPr lang="en-US" sz="3600" dirty="0">
                <a:solidFill>
                  <a:schemeClr val="bg1">
                    <a:lumMod val="50000"/>
                  </a:schemeClr>
                </a:solidFill>
              </a:rPr>
              <a:t>See Matt. 28:18-20; John 14:6; Acts 2:36-38, 4:12; Eph. 2:8-9; Rom. 6</a:t>
            </a:r>
          </a:p>
          <a:p>
            <a:pPr marL="349250" indent="-349250">
              <a:spcBef>
                <a:spcPts val="0"/>
              </a:spcBef>
              <a:buClr>
                <a:srgbClr val="000000"/>
              </a:buClr>
              <a:buNone/>
            </a:pPr>
            <a:endParaRPr lang="en-US"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a:buNone/>
            </a:pPr>
            <a:endParaRPr lang="en-US" dirty="0"/>
          </a:p>
          <a:p>
            <a:pPr lvl="2"/>
            <a:endParaRPr lang="en-US" dirty="0"/>
          </a:p>
          <a:p>
            <a:endParaRPr lang="en-US" sz="2560" dirty="0"/>
          </a:p>
        </p:txBody>
      </p:sp>
      <p:sp>
        <p:nvSpPr>
          <p:cNvPr id="4" name="TextBox 3"/>
          <p:cNvSpPr txBox="1"/>
          <p:nvPr/>
        </p:nvSpPr>
        <p:spPr>
          <a:xfrm>
            <a:off x="587827" y="6074828"/>
            <a:ext cx="760021" cy="369332"/>
          </a:xfrm>
          <a:prstGeom prst="rect">
            <a:avLst/>
          </a:prstGeom>
          <a:noFill/>
        </p:spPr>
        <p:txBody>
          <a:bodyPr wrap="square" rtlCol="0">
            <a:spAutoFit/>
          </a:bodyPr>
          <a:lstStyle/>
          <a:p>
            <a:r>
              <a:rPr lang="en-US" dirty="0"/>
              <a:t>p.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Core Beliefs</a:t>
            </a:r>
          </a:p>
        </p:txBody>
      </p:sp>
      <p:sp>
        <p:nvSpPr>
          <p:cNvPr id="3" name="Content Placeholder 2"/>
          <p:cNvSpPr>
            <a:spLocks noGrp="1"/>
          </p:cNvSpPr>
          <p:nvPr>
            <p:ph idx="1"/>
          </p:nvPr>
        </p:nvSpPr>
        <p:spPr>
          <a:xfrm>
            <a:off x="457200" y="1137478"/>
            <a:ext cx="8229600" cy="5327206"/>
          </a:xfrm>
        </p:spPr>
        <p:txBody>
          <a:bodyPr>
            <a:noAutofit/>
          </a:bodyPr>
          <a:lstStyle/>
          <a:p>
            <a:pPr lvl="0">
              <a:buFont typeface="Wingdings" charset="2"/>
              <a:buChar char="ü"/>
            </a:pPr>
            <a:r>
              <a:rPr lang="en-US" sz="2400" b="1" dirty="0"/>
              <a:t>About Our Unity</a:t>
            </a:r>
            <a:endParaRPr lang="en-US" sz="2400" dirty="0"/>
          </a:p>
          <a:p>
            <a:pPr lvl="1"/>
            <a:endParaRPr lang="en-US" b="1" dirty="0"/>
          </a:p>
          <a:p>
            <a:pPr lvl="1"/>
            <a:r>
              <a:rPr lang="en-US" sz="2000" b="1" dirty="0"/>
              <a:t>We affirm the priority of maintaining unity in Christ.</a:t>
            </a:r>
          </a:p>
          <a:p>
            <a:pPr lvl="2"/>
            <a:r>
              <a:rPr lang="en-US" sz="1800" dirty="0"/>
              <a:t>Our unity is based in the cross of Jesus Christ.   We maintain this unity of the Spirit by affirming:</a:t>
            </a:r>
          </a:p>
          <a:p>
            <a:pPr lvl="3"/>
            <a:r>
              <a:rPr lang="en-US" sz="1800" dirty="0"/>
              <a:t>One Body – the Church </a:t>
            </a:r>
          </a:p>
          <a:p>
            <a:pPr lvl="3"/>
            <a:r>
              <a:rPr lang="en-US" sz="1800" dirty="0"/>
              <a:t>One Spirit – the indwelling Holy Spirit</a:t>
            </a:r>
          </a:p>
          <a:p>
            <a:pPr lvl="3"/>
            <a:r>
              <a:rPr lang="en-US" sz="1800" dirty="0"/>
              <a:t>One Hope – eternal life with God</a:t>
            </a:r>
          </a:p>
          <a:p>
            <a:pPr lvl="3"/>
            <a:r>
              <a:rPr lang="en-US" sz="1800" dirty="0"/>
              <a:t>One Lord – Jesus Christ, Son of God</a:t>
            </a:r>
          </a:p>
          <a:p>
            <a:pPr lvl="3"/>
            <a:r>
              <a:rPr lang="en-US" sz="1800" dirty="0"/>
              <a:t>One Faith – the saving message</a:t>
            </a:r>
          </a:p>
          <a:p>
            <a:pPr lvl="3"/>
            <a:r>
              <a:rPr lang="en-US" sz="1800" dirty="0"/>
              <a:t>One Baptism – faith response to Christ</a:t>
            </a:r>
          </a:p>
          <a:p>
            <a:pPr lvl="3"/>
            <a:r>
              <a:rPr lang="en-US" sz="1800" dirty="0"/>
              <a:t>One Father God – all things, especially God’s children, are for God’s glory.</a:t>
            </a:r>
          </a:p>
          <a:p>
            <a:pPr lvl="3"/>
            <a:r>
              <a:rPr lang="en-US" sz="1700" dirty="0">
                <a:solidFill>
                  <a:schemeClr val="bg1">
                    <a:lumMod val="50000"/>
                  </a:schemeClr>
                </a:solidFill>
              </a:rPr>
              <a:t>See Matt. 16:18; 1 Cor. 1:1-31, 3:10-11, 12:12-13; Eph. 1:22-23,  2:19-22,    4:1-16; Titus 1:2, 3:7</a:t>
            </a:r>
          </a:p>
          <a:p>
            <a:endParaRPr lang="en-US" sz="1400" dirty="0"/>
          </a:p>
        </p:txBody>
      </p:sp>
      <p:sp>
        <p:nvSpPr>
          <p:cNvPr id="4" name="TextBox 3"/>
          <p:cNvSpPr txBox="1"/>
          <p:nvPr/>
        </p:nvSpPr>
        <p:spPr>
          <a:xfrm>
            <a:off x="457200" y="6032666"/>
            <a:ext cx="676894" cy="369332"/>
          </a:xfrm>
          <a:prstGeom prst="rect">
            <a:avLst/>
          </a:prstGeom>
          <a:noFill/>
        </p:spPr>
        <p:txBody>
          <a:bodyPr wrap="square" rtlCol="0">
            <a:spAutoFit/>
          </a:bodyPr>
          <a:lstStyle/>
          <a:p>
            <a:r>
              <a:rPr lang="en-US" dirty="0"/>
              <a:t>p. 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Core Beliefs</a:t>
            </a:r>
          </a:p>
        </p:txBody>
      </p:sp>
      <p:sp>
        <p:nvSpPr>
          <p:cNvPr id="3" name="Content Placeholder 2"/>
          <p:cNvSpPr>
            <a:spLocks noGrp="1"/>
          </p:cNvSpPr>
          <p:nvPr>
            <p:ph idx="1"/>
          </p:nvPr>
        </p:nvSpPr>
        <p:spPr>
          <a:xfrm>
            <a:off x="457200" y="1056541"/>
            <a:ext cx="8229600" cy="5283855"/>
          </a:xfrm>
        </p:spPr>
        <p:txBody>
          <a:bodyPr>
            <a:noAutofit/>
          </a:bodyPr>
          <a:lstStyle/>
          <a:p>
            <a:pPr lvl="0">
              <a:buFont typeface="Wingdings" charset="2"/>
              <a:buChar char="ü"/>
            </a:pPr>
            <a:r>
              <a:rPr lang="en-US" sz="2400" b="1" dirty="0"/>
              <a:t>About Our Worship</a:t>
            </a:r>
          </a:p>
          <a:p>
            <a:pPr lvl="1"/>
            <a:r>
              <a:rPr lang="en-US" sz="2000" b="1" dirty="0"/>
              <a:t>We affirm the importance of growing through worshipping Christ.</a:t>
            </a:r>
            <a:endParaRPr lang="en-US" sz="2000" dirty="0"/>
          </a:p>
          <a:p>
            <a:pPr lvl="2"/>
            <a:r>
              <a:rPr lang="en-US" sz="1600" dirty="0"/>
              <a:t>We worship God in Spirit and Truth (as temples of the Holy Spirit and with Christ Jesus as our true High Priest). We gather to share songs, communion, prayer, the Word, our gifts, and our lives.  This happens as we gather together in multiple assemblies on Sunday.</a:t>
            </a:r>
          </a:p>
          <a:p>
            <a:pPr lvl="2"/>
            <a:r>
              <a:rPr lang="en-US" sz="1600" b="1" dirty="0"/>
              <a:t>Contemporary/Traditional Worship</a:t>
            </a:r>
            <a:r>
              <a:rPr lang="en-US" sz="1600" dirty="0"/>
              <a:t>– at 9:30 on Sunday mornings, led by both men and women, we have a relaxed worship style with both instrumental and a cappella (rich in the Church of Christ heritage) worship.</a:t>
            </a:r>
          </a:p>
          <a:p>
            <a:pPr lvl="2"/>
            <a:r>
              <a:rPr lang="en-US" sz="1600" dirty="0"/>
              <a:t>In small groups (Connect Groups, prayer, and breakfast groups).</a:t>
            </a:r>
          </a:p>
          <a:p>
            <a:pPr lvl="2"/>
            <a:r>
              <a:rPr lang="en-US" sz="1600" dirty="0"/>
              <a:t>In our individual lives of prayer and devotion to God. </a:t>
            </a:r>
          </a:p>
          <a:p>
            <a:pPr lvl="2"/>
            <a:r>
              <a:rPr lang="en-US" sz="1600" dirty="0"/>
              <a:t>We worship through lives of service to God at all times and in all places.</a:t>
            </a:r>
          </a:p>
          <a:p>
            <a:pPr lvl="2"/>
            <a:r>
              <a:rPr lang="en-US" dirty="0">
                <a:solidFill>
                  <a:schemeClr val="bg1">
                    <a:lumMod val="50000"/>
                  </a:schemeClr>
                </a:solidFill>
              </a:rPr>
              <a:t>See John 4:21-24; Heb. 7-10; Rom. 12:1-2; Eph. 4:1; Col. 3:1-17; Matt. 5:16; Heb. 10:25</a:t>
            </a:r>
          </a:p>
          <a:p>
            <a:pPr marL="0" indent="0">
              <a:buNone/>
            </a:pPr>
            <a:r>
              <a:rPr lang="en-US" sz="2000" b="1" u="sng" dirty="0"/>
              <a:t>Unity Reminder</a:t>
            </a:r>
          </a:p>
          <a:p>
            <a:pPr marL="457200" lvl="1" indent="0">
              <a:buNone/>
            </a:pPr>
            <a:r>
              <a:rPr lang="en-US" dirty="0"/>
              <a:t>It is important to note what is not included in our core beliefs.  This does not mean that other teachings are unimportant.  It simply means they are not the basis of our unity.  On many topics we may hold differing views, yet maintain the unity of the Spirit.</a:t>
            </a:r>
          </a:p>
          <a:p>
            <a:endParaRPr lang="en-US" sz="1400" dirty="0"/>
          </a:p>
        </p:txBody>
      </p:sp>
      <p:sp>
        <p:nvSpPr>
          <p:cNvPr id="4" name="TextBox 3"/>
          <p:cNvSpPr txBox="1"/>
          <p:nvPr/>
        </p:nvSpPr>
        <p:spPr>
          <a:xfrm>
            <a:off x="427512" y="6252956"/>
            <a:ext cx="641268" cy="369332"/>
          </a:xfrm>
          <a:prstGeom prst="rect">
            <a:avLst/>
          </a:prstGeom>
          <a:noFill/>
        </p:spPr>
        <p:txBody>
          <a:bodyPr wrap="square" rtlCol="0">
            <a:spAutoFit/>
          </a:bodyPr>
          <a:lstStyle/>
          <a:p>
            <a:r>
              <a:rPr lang="en-US" dirty="0"/>
              <a:t>p. 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12954"/>
            <a:ext cx="8229600" cy="5765756"/>
          </a:xfrm>
        </p:spPr>
        <p:txBody>
          <a:bodyPr numCol="2">
            <a:noAutofit/>
          </a:bodyPr>
          <a:lstStyle/>
          <a:p>
            <a:pPr marL="0" indent="0">
              <a:buNone/>
            </a:pPr>
            <a:endParaRPr lang="en-US" sz="1400" dirty="0"/>
          </a:p>
          <a:p>
            <a:pPr marL="0" indent="0">
              <a:buNone/>
            </a:pPr>
            <a:endParaRPr lang="en-US" sz="900" dirty="0"/>
          </a:p>
          <a:p>
            <a:pPr marL="0" indent="0">
              <a:buNone/>
            </a:pPr>
            <a:endParaRPr lang="en-US" sz="16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spcBef>
                <a:spcPts val="0"/>
              </a:spcBef>
              <a:buNone/>
            </a:pPr>
            <a:r>
              <a:rPr lang="en-US" dirty="0"/>
              <a:t>Steve &amp; Susan Awtrey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1400" dirty="0"/>
          </a:p>
          <a:p>
            <a:pPr marL="0" indent="0" algn="ctr">
              <a:buNone/>
            </a:pPr>
            <a:endParaRPr lang="en-US" dirty="0"/>
          </a:p>
          <a:p>
            <a:pPr marL="400050" lvl="1" indent="0">
              <a:spcBef>
                <a:spcPts val="1200"/>
              </a:spcBef>
              <a:buNone/>
            </a:pPr>
            <a:r>
              <a:rPr lang="en-US" sz="1800" dirty="0"/>
              <a:t>       Don &amp; Debbie Fitzgerald</a:t>
            </a:r>
          </a:p>
          <a:p>
            <a:pPr marL="400050" lvl="1" indent="0" algn="ctr">
              <a:spcBef>
                <a:spcPts val="1200"/>
              </a:spcBef>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r>
              <a:rPr lang="en-US" sz="1800" dirty="0"/>
              <a:t>Bret &amp; </a:t>
            </a:r>
            <a:r>
              <a:rPr lang="en-US" sz="1800" dirty="0" err="1"/>
              <a:t>Miche</a:t>
            </a:r>
            <a:endParaRPr lang="en-US" sz="1800" dirty="0"/>
          </a:p>
          <a:p>
            <a:pPr marL="400050" lvl="1" indent="0" algn="ctr">
              <a:buNone/>
            </a:pPr>
            <a:r>
              <a:rPr lang="en-US" sz="1800" dirty="0"/>
              <a:t>Bret &amp; Michelle Blackford          </a:t>
            </a:r>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buNone/>
            </a:pPr>
            <a:r>
              <a:rPr lang="en-US" sz="1800" dirty="0"/>
              <a:t>               Lane &amp; Kim Hamm</a:t>
            </a:r>
          </a:p>
          <a:p>
            <a:pPr marL="400050" lvl="1" indent="0" algn="ctr">
              <a:buNone/>
            </a:pPr>
            <a:endParaRPr lang="en-US" sz="800" dirty="0"/>
          </a:p>
          <a:p>
            <a:pPr marL="0" indent="0" algn="ctr">
              <a:buNone/>
            </a:pPr>
            <a:endParaRPr lang="en-US" sz="1400" dirty="0"/>
          </a:p>
          <a:p>
            <a:pPr marL="0" indent="0" algn="ctr">
              <a:buNone/>
            </a:pPr>
            <a:endParaRPr lang="en-US" sz="900" dirty="0"/>
          </a:p>
          <a:p>
            <a:pPr marL="0" indent="0" algn="ctr">
              <a:buNone/>
            </a:pPr>
            <a:endParaRPr lang="en-US" sz="16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1400" dirty="0"/>
          </a:p>
          <a:p>
            <a:pPr marL="0" indent="0" algn="ctr">
              <a:buNone/>
            </a:pPr>
            <a:endParaRPr lang="en-US" sz="800" dirty="0"/>
          </a:p>
          <a:p>
            <a:pPr marL="0" indent="0" algn="ctr">
              <a:buNone/>
            </a:pPr>
            <a:endParaRPr lang="en-US" sz="800"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r>
              <a:rPr lang="en-US" dirty="0"/>
              <a:t>	</a:t>
            </a:r>
          </a:p>
          <a:p>
            <a:pPr marL="0" indent="0" algn="ctr">
              <a:buNone/>
            </a:pPr>
            <a:endParaRPr lang="en-US" dirty="0"/>
          </a:p>
        </p:txBody>
      </p:sp>
      <p:pic>
        <p:nvPicPr>
          <p:cNvPr id="1026" name="Picture 2" descr="C:\Users\Dolores\Dropbox\Mid-County Office\Pictures\Awt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315" y="1123230"/>
            <a:ext cx="3291840" cy="21945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5631" y="6109378"/>
            <a:ext cx="570016" cy="369332"/>
          </a:xfrm>
          <a:prstGeom prst="rect">
            <a:avLst/>
          </a:prstGeom>
          <a:noFill/>
        </p:spPr>
        <p:txBody>
          <a:bodyPr wrap="square" rtlCol="0">
            <a:spAutoFit/>
          </a:bodyPr>
          <a:lstStyle/>
          <a:p>
            <a:r>
              <a:rPr lang="en-US" dirty="0"/>
              <a:t>p. 8</a:t>
            </a:r>
          </a:p>
        </p:txBody>
      </p:sp>
      <p:pic>
        <p:nvPicPr>
          <p:cNvPr id="10" name="Picture 2" descr="C:\Users\Dolores\Dropbox\Mid-County Office\Pictures\Fitzgerald.JPG">
            <a:extLst>
              <a:ext uri="{FF2B5EF4-FFF2-40B4-BE49-F238E27FC236}">
                <a16:creationId xmlns:a16="http://schemas.microsoft.com/office/drawing/2014/main" id="{C29731DE-E6CD-469C-B271-28FF474AC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15" y="3800970"/>
            <a:ext cx="32918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and person smiling&#10;&#10;Description automatically generated with low confidence">
            <a:extLst>
              <a:ext uri="{FF2B5EF4-FFF2-40B4-BE49-F238E27FC236}">
                <a16:creationId xmlns:a16="http://schemas.microsoft.com/office/drawing/2014/main" id="{EA9793E3-8013-4C28-887C-E4644E5096A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contrast="17000"/>
                    </a14:imgEffect>
                  </a14:imgLayer>
                </a14:imgProps>
              </a:ext>
            </a:extLst>
          </a:blip>
          <a:srcRect l="-2126" r="-2126"/>
          <a:stretch/>
        </p:blipFill>
        <p:spPr>
          <a:xfrm>
            <a:off x="4863854" y="1123230"/>
            <a:ext cx="3431822" cy="2238827"/>
          </a:xfrm>
          <a:prstGeom prst="rect">
            <a:avLst/>
          </a:prstGeom>
        </p:spPr>
      </p:pic>
      <p:pic>
        <p:nvPicPr>
          <p:cNvPr id="5" name="Picture 4" descr="A person and person posing for a picture&#10;&#10;Description automatically generated with medium confidence">
            <a:extLst>
              <a:ext uri="{FF2B5EF4-FFF2-40B4-BE49-F238E27FC236}">
                <a16:creationId xmlns:a16="http://schemas.microsoft.com/office/drawing/2014/main" id="{57414E83-2265-57FC-14AA-473863F46A76}"/>
              </a:ext>
            </a:extLst>
          </p:cNvPr>
          <p:cNvPicPr>
            <a:picLocks noChangeAspect="1"/>
          </p:cNvPicPr>
          <p:nvPr/>
        </p:nvPicPr>
        <p:blipFill>
          <a:blip r:embed="rId6"/>
          <a:stretch>
            <a:fillRect/>
          </a:stretch>
        </p:blipFill>
        <p:spPr>
          <a:xfrm>
            <a:off x="4933845" y="3841422"/>
            <a:ext cx="3291840" cy="2157923"/>
          </a:xfrm>
          <a:prstGeom prst="rect">
            <a:avLst/>
          </a:prstGeom>
        </p:spPr>
      </p:pic>
    </p:spTree>
    <p:extLst>
      <p:ext uri="{BB962C8B-B14F-4D97-AF65-F5344CB8AC3E}">
        <p14:creationId xmlns:p14="http://schemas.microsoft.com/office/powerpoint/2010/main" val="2844415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31328</TotalTime>
  <Words>1873</Words>
  <Application>Microsoft Office PowerPoint</Application>
  <PresentationFormat>On-screen Show (4:3)</PresentationFormat>
  <Paragraphs>420</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Handwriting - Dakota</vt:lpstr>
      <vt:lpstr>Wingdings</vt:lpstr>
      <vt:lpstr>Office Theme</vt:lpstr>
      <vt:lpstr>PowerPoint Presentation</vt:lpstr>
      <vt:lpstr>Welcome to  McKnight Crossings</vt:lpstr>
      <vt:lpstr>WELCOME PACKET</vt:lpstr>
      <vt:lpstr>McKnight Crossings Mission Statement</vt:lpstr>
      <vt:lpstr>McKnight Crossings  Our Core Beliefs</vt:lpstr>
      <vt:lpstr>McKnight Crossings  Our Core Beliefs</vt:lpstr>
      <vt:lpstr>McKnight Crossings Our Core Beliefs</vt:lpstr>
      <vt:lpstr>McKnight Crossings Our Core Beliefs</vt:lpstr>
      <vt:lpstr>McKnight Crossings Our Shepherds</vt:lpstr>
      <vt:lpstr>McKnight Crossings Our Shepherds</vt:lpstr>
      <vt:lpstr>McKnight Crossings Our Shepherds</vt:lpstr>
      <vt:lpstr>McKnight Crossings Ministry Staff</vt:lpstr>
      <vt:lpstr>McKnight Crossings Ministry Staff</vt:lpstr>
      <vt:lpstr>Outreach Focus 4 Crossings where we focus our welcome </vt:lpstr>
      <vt:lpstr>McKnight Crossings Connect Groups</vt:lpstr>
      <vt:lpstr>McKnight Crossings Ministries and Contacts – InReach </vt:lpstr>
      <vt:lpstr>McKnight Crossings Ministries and Contacts – OutReach </vt:lpstr>
      <vt:lpstr>McKnight Crossings kidsCROSSINGS</vt:lpstr>
      <vt:lpstr>McKnight Crossings Teen Ministry</vt:lpstr>
      <vt:lpstr> What members of this church are expected to do.  The Shepherds ask that McKnight Crossings members be committed to:</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 Guenther</dc:creator>
  <cp:lastModifiedBy>Jeannie Britzmann</cp:lastModifiedBy>
  <cp:revision>321</cp:revision>
  <cp:lastPrinted>2022-08-19T20:48:33Z</cp:lastPrinted>
  <dcterms:created xsi:type="dcterms:W3CDTF">2012-06-19T20:54:54Z</dcterms:created>
  <dcterms:modified xsi:type="dcterms:W3CDTF">2022-08-19T20:49:43Z</dcterms:modified>
</cp:coreProperties>
</file>